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46"/>
  </p:notesMasterIdLst>
  <p:handoutMasterIdLst>
    <p:handoutMasterId r:id="rId47"/>
  </p:handoutMasterIdLst>
  <p:sldIdLst>
    <p:sldId id="2147482836" r:id="rId6"/>
    <p:sldId id="2147482848" r:id="rId7"/>
    <p:sldId id="258" r:id="rId8"/>
    <p:sldId id="269" r:id="rId9"/>
    <p:sldId id="2147482844" r:id="rId10"/>
    <p:sldId id="263" r:id="rId11"/>
    <p:sldId id="362" r:id="rId12"/>
    <p:sldId id="363" r:id="rId13"/>
    <p:sldId id="368" r:id="rId14"/>
    <p:sldId id="364" r:id="rId15"/>
    <p:sldId id="365" r:id="rId16"/>
    <p:sldId id="366" r:id="rId17"/>
    <p:sldId id="2147479614" r:id="rId18"/>
    <p:sldId id="2147479615" r:id="rId19"/>
    <p:sldId id="2147479605" r:id="rId20"/>
    <p:sldId id="2147479616" r:id="rId21"/>
    <p:sldId id="2147479612" r:id="rId22"/>
    <p:sldId id="291" r:id="rId23"/>
    <p:sldId id="2147482846" r:id="rId24"/>
    <p:sldId id="2147479617" r:id="rId25"/>
    <p:sldId id="2147482845" r:id="rId26"/>
    <p:sldId id="2147479611" r:id="rId27"/>
    <p:sldId id="2147482834" r:id="rId28"/>
    <p:sldId id="2147482835" r:id="rId29"/>
    <p:sldId id="2147479600" r:id="rId30"/>
    <p:sldId id="2147479599" r:id="rId31"/>
    <p:sldId id="2147479597" r:id="rId32"/>
    <p:sldId id="2147479579" r:id="rId33"/>
    <p:sldId id="2147479603" r:id="rId34"/>
    <p:sldId id="2147482840" r:id="rId35"/>
    <p:sldId id="2147479598" r:id="rId36"/>
    <p:sldId id="2147479587" r:id="rId37"/>
    <p:sldId id="2147479583" r:id="rId38"/>
    <p:sldId id="2147482842" r:id="rId39"/>
    <p:sldId id="2147479607" r:id="rId40"/>
    <p:sldId id="2147479608" r:id="rId41"/>
    <p:sldId id="2147479588" r:id="rId42"/>
    <p:sldId id="2147479590" r:id="rId43"/>
    <p:sldId id="2147479594" r:id="rId44"/>
    <p:sldId id="377" r:id="rId4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-Session-ENG" id="{B55AA1A6-1AEB-42C7-A277-7C712E3B5BC2}">
          <p14:sldIdLst>
            <p14:sldId id="2147482836"/>
            <p14:sldId id="2147482848"/>
          </p14:sldIdLst>
        </p14:section>
        <p14:section name="Live-Session-SPA" id="{B9C86BE3-CCD5-495F-8E27-EB498F132A85}">
          <p14:sldIdLst>
            <p14:sldId id="258"/>
          </p14:sldIdLst>
        </p14:section>
        <p14:section name="Overview" id="{3CAE196B-5A6C-4D22-A2AD-1CDB052C40B7}">
          <p14:sldIdLst>
            <p14:sldId id="269"/>
          </p14:sldIdLst>
        </p14:section>
        <p14:section name="Content" id="{660B4914-61C5-4613-82D6-881ED96EA14E}">
          <p14:sldIdLst>
            <p14:sldId id="2147482844"/>
            <p14:sldId id="263"/>
            <p14:sldId id="362"/>
            <p14:sldId id="363"/>
            <p14:sldId id="368"/>
            <p14:sldId id="364"/>
            <p14:sldId id="365"/>
            <p14:sldId id="366"/>
            <p14:sldId id="2147479614"/>
            <p14:sldId id="2147479615"/>
            <p14:sldId id="2147479605"/>
            <p14:sldId id="2147479616"/>
            <p14:sldId id="2147479612"/>
            <p14:sldId id="291"/>
            <p14:sldId id="2147482846"/>
            <p14:sldId id="2147479617"/>
            <p14:sldId id="2147482845"/>
            <p14:sldId id="2147479611"/>
            <p14:sldId id="2147482834"/>
            <p14:sldId id="2147482835"/>
            <p14:sldId id="2147479600"/>
            <p14:sldId id="2147479599"/>
            <p14:sldId id="2147479597"/>
            <p14:sldId id="2147479579"/>
            <p14:sldId id="2147479603"/>
            <p14:sldId id="2147482840"/>
            <p14:sldId id="2147479598"/>
            <p14:sldId id="2147479587"/>
            <p14:sldId id="2147479583"/>
            <p14:sldId id="2147482842"/>
            <p14:sldId id="2147479607"/>
            <p14:sldId id="2147479608"/>
            <p14:sldId id="2147479588"/>
            <p14:sldId id="2147479590"/>
            <p14:sldId id="2147479594"/>
          </p14:sldIdLst>
        </p14:section>
        <p14:section name="Thank you" id="{18039BEC-4E63-4173-80E5-4B32294302B2}">
          <p14:sldIdLst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B73632-6CE1-F5AC-1EEB-9FB25C076E5B}" name="Matt Gotteiner" initials="MG" userId="S::magottei@microsoft.com::44e5f686-35a1-4e2c-9ff3-7b6adafcd3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9"/>
    <a:srgbClr val="ECE67B"/>
    <a:srgbClr val="AB93C3"/>
    <a:srgbClr val="997DB6"/>
    <a:srgbClr val="9689B5"/>
    <a:srgbClr val="745FAC"/>
    <a:srgbClr val="574C9C"/>
    <a:srgbClr val="382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B24870-DB20-6EA5-454F-D77BA5EAFA7B}" v="66" dt="2025-10-08T13:18:36.420"/>
    <p1510:client id="{702464DE-844D-5C46-FB29-BF4722E5CC71}" v="72" dt="2025-10-09T14:41:31.127"/>
    <p1510:client id="{EE6BC72B-4F4D-115E-6C7B-62C41A36CE49}" v="187" dt="2025-10-09T14:09:50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35"/>
  </p:normalViewPr>
  <p:slideViewPr>
    <p:cSldViewPr snapToGrid="0">
      <p:cViewPr varScale="1">
        <p:scale>
          <a:sx n="137" d="100"/>
          <a:sy n="137" d="100"/>
        </p:scale>
        <p:origin x="14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wyneth Pena" userId="44cc1f8ab856a05a" providerId="Windows Live" clId="Web-{702464DE-844D-5C46-FB29-BF4722E5CC71}"/>
    <pc:docChg chg="modSld">
      <pc:chgData name="Gwyneth Pena" userId="44cc1f8ab856a05a" providerId="Windows Live" clId="Web-{702464DE-844D-5C46-FB29-BF4722E5CC71}" dt="2025-10-09T14:41:31.127" v="46" actId="20577"/>
      <pc:docMkLst>
        <pc:docMk/>
      </pc:docMkLst>
      <pc:sldChg chg="addSp delSp modSp">
        <pc:chgData name="Gwyneth Pena" userId="44cc1f8ab856a05a" providerId="Windows Live" clId="Web-{702464DE-844D-5C46-FB29-BF4722E5CC71}" dt="2025-10-09T14:41:31.127" v="46" actId="20577"/>
        <pc:sldMkLst>
          <pc:docMk/>
          <pc:sldMk cId="86375676" sldId="2147479616"/>
        </pc:sldMkLst>
        <pc:spChg chg="add del mod">
          <ac:chgData name="Gwyneth Pena" userId="44cc1f8ab856a05a" providerId="Windows Live" clId="Web-{702464DE-844D-5C46-FB29-BF4722E5CC71}" dt="2025-10-09T14:41:31.127" v="46" actId="20577"/>
          <ac:spMkLst>
            <pc:docMk/>
            <pc:sldMk cId="86375676" sldId="2147479616"/>
            <ac:spMk id="6" creationId="{4A475874-62F2-084F-D63C-06851CDBED5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rgbClr val="399A9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9A91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74</c:v>
                </c:pt>
                <c:pt idx="1">
                  <c:v>66</c:v>
                </c:pt>
                <c:pt idx="2">
                  <c:v>61</c:v>
                </c:pt>
                <c:pt idx="3">
                  <c:v>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292-AB40-B1F9-CE36973475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292-AB40-B1F9-CE36973475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19050" cap="rnd">
              <a:solidFill>
                <a:srgbClr val="0078D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8D4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66</c:v>
                </c:pt>
                <c:pt idx="1">
                  <c:v>63</c:v>
                </c:pt>
                <c:pt idx="2">
                  <c:v>58</c:v>
                </c:pt>
                <c:pt idx="3">
                  <c:v>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92-AB40-B1F9-CE36973475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Sheet1!$E$2:$E$5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92-AB40-B1F9-CE36973475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Sheet1!$F$2:$F$5</c:f>
              <c:numCache>
                <c:formatCode>General</c:formatCode>
                <c:ptCount val="4"/>
                <c:pt idx="0">
                  <c:v>64</c:v>
                </c:pt>
                <c:pt idx="1">
                  <c:v>60</c:v>
                </c:pt>
                <c:pt idx="2">
                  <c:v>58</c:v>
                </c:pt>
                <c:pt idx="3">
                  <c:v>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292-AB40-B1F9-CE36973475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Sheet1!$G$2:$G$5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292-AB40-B1F9-CE36973475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19050" cap="rnd">
              <a:solidFill>
                <a:srgbClr val="C03BC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3BC4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Sheet1!$H$2:$H$5</c:f>
              <c:numCache>
                <c:formatCode>General</c:formatCode>
                <c:ptCount val="4"/>
                <c:pt idx="0">
                  <c:v>64</c:v>
                </c:pt>
                <c:pt idx="1">
                  <c:v>60</c:v>
                </c:pt>
                <c:pt idx="2">
                  <c:v>58</c:v>
                </c:pt>
                <c:pt idx="3">
                  <c:v>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292-AB40-B1F9-CE36973475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Sheet1!$I$2:$I$5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292-AB40-B1F9-CE36973475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19050" cap="rnd">
              <a:solidFill>
                <a:srgbClr val="FF5C3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5C39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Sheet1!$J$2:$J$5</c:f>
              <c:numCache>
                <c:formatCode>General</c:formatCode>
                <c:ptCount val="4"/>
                <c:pt idx="0">
                  <c:v>64</c:v>
                </c:pt>
                <c:pt idx="1">
                  <c:v>59</c:v>
                </c:pt>
                <c:pt idx="2">
                  <c:v>54</c:v>
                </c:pt>
                <c:pt idx="3">
                  <c:v>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5292-AB40-B1F9-CE36973475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314224"/>
        <c:axId val="1889209744"/>
      </c:scatterChart>
      <c:valAx>
        <c:axId val="171314224"/>
        <c:scaling>
          <c:orientation val="minMax"/>
          <c:max val="30"/>
          <c:min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9209744"/>
        <c:crosses val="autoZero"/>
        <c:crossBetween val="midCat"/>
      </c:valAx>
      <c:valAx>
        <c:axId val="1889209744"/>
        <c:scaling>
          <c:orientation val="minMax"/>
          <c:max val="75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314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3C7EB-5B7F-EC35-C47A-3E71DEC2A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F19CB-5D50-8F75-DC84-99B30658E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88F21-FC08-4265-A0EA-7DCAAA8A0386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4DA-6BA0-F689-ED4C-B26987C81F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571DD-CE34-DB8F-9E07-DC1DF6217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5052-7AF3-4E33-B760-A67F7CF6271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371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9A59-3B4E-43BA-8563-6D5BDB7C83C0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77DB-9E19-4DE0-B5FC-477F0E7FE6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46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568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I mentioned earlier, we typically need to split the documents before storing them in the AI Search index.</a:t>
            </a:r>
          </a:p>
          <a:p>
            <a:r>
              <a:rPr lang="en-US"/>
              <a:t>There are two reasons for splitting the documents:</a:t>
            </a:r>
          </a:p>
          <a:p>
            <a:r>
              <a:rPr lang="en-US"/>
              <a:t>First, LLMs typically have limited context windows, where a context window is the maximum amount of tokens you're allowed to send to it. The original OpenAI models had context windows of 4-8 thousand, but the newer models are around 128,000 tokens, which is fairly large.</a:t>
            </a:r>
          </a:p>
          <a:p>
            <a:r>
              <a:rPr lang="en-US"/>
              <a:t>Second, even if your document technically fits in the context window, you risk confusing the LLM by distracting it with irrelevant details. There's a great research paper about this, called "Lost in the Middle", where they measured the accuracy of answers with increasing input sizes.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10/9/2025 7:32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99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0333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9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2339FE-CC47-9369-9EAF-6CFE23FFF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17887"/>
            <a:ext cx="12192000" cy="687588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/>
          </p:cNvSpPr>
          <p:nvPr userDrawn="1"/>
        </p:nvSpPr>
        <p:spPr>
          <a:xfrm>
            <a:off x="0" y="4533900"/>
            <a:ext cx="12192000" cy="2306212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-244496" y="-1"/>
            <a:ext cx="12436496" cy="106231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-785235" y="-328456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92363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1455837" y="5616224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D19A47D0-0386-C2EB-3688-D5D1F7A0FD9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81027" y="677183"/>
            <a:ext cx="10829946" cy="5485745"/>
            <a:chOff x="0" y="-47625"/>
            <a:chExt cx="4197679" cy="2032576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78AA4D-280D-040C-30AF-540254FEE3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AACC4D65-72F3-882E-0C74-29085F7FA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81E6FA9-5712-682C-A5FA-B06C89763C5B}"/>
              </a:ext>
            </a:extLst>
          </p:cNvPr>
          <p:cNvSpPr txBox="1">
            <a:spLocks/>
          </p:cNvSpPr>
          <p:nvPr userDrawn="1"/>
        </p:nvSpPr>
        <p:spPr>
          <a:xfrm>
            <a:off x="978147" y="1008156"/>
            <a:ext cx="10235705" cy="76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200846C-D6C9-853D-DB75-4B0B6DF6E2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8147" y="1964047"/>
            <a:ext cx="10235705" cy="3852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7ACA83-8A24-CEEC-CFF9-272221E0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7" y="1026203"/>
            <a:ext cx="10235705" cy="806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2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09139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86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109" y="3877577"/>
            <a:ext cx="10913982" cy="7635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4766731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6685936-0169-34D6-D524-77DA27F95E5C}"/>
              </a:ext>
            </a:extLst>
          </p:cNvPr>
          <p:cNvGrpSpPr/>
          <p:nvPr userDrawn="1"/>
        </p:nvGrpSpPr>
        <p:grpSpPr>
          <a:xfrm>
            <a:off x="276434" y="-29334"/>
            <a:ext cx="576580" cy="6858001"/>
            <a:chOff x="0" y="0"/>
            <a:chExt cx="923323" cy="13716000"/>
          </a:xfrm>
        </p:grpSpPr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BEC499-967A-9B2E-663D-537ACDDA5F8D}"/>
                </a:ext>
              </a:extLst>
            </p:cNvPr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C43B49D-943A-E1AC-A2BF-FB8BA8DA7140}"/>
                </a:ext>
              </a:extLst>
            </p:cNvPr>
            <p:cNvSpPr/>
            <p:nvPr/>
          </p:nvSpPr>
          <p:spPr>
            <a:xfrm>
              <a:off x="0" y="6724554"/>
              <a:ext cx="400588" cy="266892"/>
            </a:xfrm>
            <a:custGeom>
              <a:avLst/>
              <a:gdLst/>
              <a:ahLst/>
              <a:cxnLst/>
              <a:rect l="l" t="t" r="r" b="b"/>
              <a:pathLst>
                <a:path w="400588" h="266892">
                  <a:moveTo>
                    <a:pt x="0" y="0"/>
                  </a:moveTo>
                  <a:lnTo>
                    <a:pt x="400588" y="0"/>
                  </a:lnTo>
                  <a:lnTo>
                    <a:pt x="400588" y="266892"/>
                  </a:lnTo>
                  <a:lnTo>
                    <a:pt x="0" y="26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AutoShape 8">
            <a:extLst>
              <a:ext uri="{FF2B5EF4-FFF2-40B4-BE49-F238E27FC236}">
                <a16:creationId xmlns:a16="http://schemas.microsoft.com/office/drawing/2014/main" id="{5B0F7F05-AE44-780B-B6D3-1C7601CBDAFE}"/>
              </a:ext>
            </a:extLst>
          </p:cNvPr>
          <p:cNvSpPr/>
          <p:nvPr userDrawn="1"/>
        </p:nvSpPr>
        <p:spPr>
          <a:xfrm>
            <a:off x="861483" y="3455987"/>
            <a:ext cx="11330517" cy="4763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BC146F-477C-6739-48C0-131FE8CF8B74}"/>
              </a:ext>
            </a:extLst>
          </p:cNvPr>
          <p:cNvSpPr txBox="1">
            <a:spLocks/>
          </p:cNvSpPr>
          <p:nvPr userDrawn="1"/>
        </p:nvSpPr>
        <p:spPr>
          <a:xfrm>
            <a:off x="1066804" y="495445"/>
            <a:ext cx="10913982" cy="76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CD599-72CC-2EDA-9D9B-CA67650500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58111" y="1462165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B0F46-90AA-AF3A-87DF-2BCBB2898C3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66806" y="389568"/>
            <a:ext cx="10913980" cy="936770"/>
          </a:xfrm>
        </p:spPr>
        <p:txBody>
          <a:bodyPr>
            <a:normAutofit/>
          </a:bodyPr>
          <a:lstStyle>
            <a:lvl1pPr>
              <a:defRPr sz="4400">
                <a:latin typeface="Aptos Display (Headings)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888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AE02A-0F3D-772B-AE13-4C3242EB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42665-4ED8-5551-CD4E-445F4C4D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BB6C-0AEE-790B-DA43-889582BD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4405D5D-B20D-5EDC-B7DF-DA29FEB96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27666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B2258-EEDF-F0FE-1595-6FF5A900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08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024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2D45-3A83-AEA7-3C98-A922D9D6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A29E-D909-EBD3-F645-D91D5C27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2051-1577-C401-CF83-F5F6F0F1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02E4E-CF91-9091-E3E4-1849EDA1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E776-C01B-C144-3A80-F16152D5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032A7-C620-28FF-7E02-0504302A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54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243B-4CE5-2C2B-3D4A-4310222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B730-BF81-A82B-31EA-B887DDDB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F2ED-813E-436A-FA87-DF185BDD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6617-C184-23FC-1604-80399909F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FA727-B2C2-C624-CD3A-67F966E3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06E74-28DE-A028-1DF0-5CA3D35F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A0C9B-9D47-2AC8-32D1-29D486B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3F9C2-F47A-949C-50EB-A6E0CCCB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7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A44-E74A-143E-0F9D-CF483D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C20D3-4F4E-8DC2-34B5-EFF7681D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BE658-2B11-6008-C727-3F41C4B9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9BDF-639D-E898-ED35-F9155D5B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28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90D4-0A29-C023-D79F-0EB18693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70AF-B029-62A6-6D49-5CC9FBFF7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1DC73-01B7-2007-BF88-0F021A28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DF19B-1A42-1962-C23A-450FDDF6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AFA9-490E-0AAA-E440-69610B8A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18C8-0054-0E70-D43A-429F259C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2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S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9F37F258-5373-CDEA-E267-D30F732A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2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2F8C-D5D9-76D4-64EA-223A757B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3DEF9-6A1B-863A-2C3A-AC7C33656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354-7F91-C959-7DEB-A6D1172E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24381-4A22-1980-7BA8-6E4052F1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4551-DD7B-01B9-0EBE-60F2387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59E7-B985-AF19-1695-41D3383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802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1D8-C192-BE6C-99B4-FD11C0C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42917-210D-567F-2CB7-C194B450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5793-45A5-5204-0F61-DD574294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1B22-5D74-A27A-395B-C4746AF5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BF5D-DD6D-6E5B-A417-DD07F5D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62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B1E22-1FE5-FEA0-ABED-031BE49EA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F47FB-61AC-82AB-54E7-E333D1BAB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06A-9714-F515-A1EF-BAE67E2E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50FC-F9C7-4384-87D7-4CE6498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33DE-7937-C763-59A1-AC55CDAD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895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ssion - ENG -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6F56EAAE-366D-05E8-0166-9A3BCCC15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2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4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0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4B8ED60-7219-892C-79CA-7D10B076DE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40303-A40F-426A-4345-EC98B8EB7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0298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984B-C371-5229-2BC2-C9E004AA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9AE3-6A9C-48BF-B625-F62D98CE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0EDF-E828-983E-3F08-1FD4EF5C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15118E5-B6A6-8F87-E296-F2B53F1BE5CE}"/>
              </a:ext>
            </a:extLst>
          </p:cNvPr>
          <p:cNvSpPr>
            <a:spLocks/>
          </p:cNvSpPr>
          <p:nvPr userDrawn="1"/>
        </p:nvSpPr>
        <p:spPr>
          <a:xfrm rot="2700000">
            <a:off x="-6920109" y="-8048729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8"/>
                </a:lnTo>
                <a:lnTo>
                  <a:pt x="0" y="1506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7A981B-D56E-FF8D-A287-F4589A7FFB62}"/>
              </a:ext>
            </a:extLst>
          </p:cNvPr>
          <p:cNvSpPr/>
          <p:nvPr userDrawn="1"/>
        </p:nvSpPr>
        <p:spPr>
          <a:xfrm rot="2700000">
            <a:off x="4295155" y="3363694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9"/>
                </a:lnTo>
                <a:lnTo>
                  <a:pt x="0" y="15065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EAB633E-DB1D-053B-EC0F-A9FFC99D7D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4717602" y="1126453"/>
            <a:ext cx="8756202" cy="10581513"/>
          </a:xfrm>
          <a:custGeom>
            <a:avLst/>
            <a:gdLst/>
            <a:ahLst/>
            <a:cxnLst/>
            <a:rect l="l" t="t" r="r" b="b"/>
            <a:pathLst>
              <a:path w="8756202" h="10581513">
                <a:moveTo>
                  <a:pt x="0" y="0"/>
                </a:moveTo>
                <a:lnTo>
                  <a:pt x="8756202" y="0"/>
                </a:lnTo>
                <a:lnTo>
                  <a:pt x="8756202" y="10581513"/>
                </a:lnTo>
                <a:lnTo>
                  <a:pt x="0" y="1058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35DC417-5E11-8C55-7A8C-C34E26BE3E8E}"/>
              </a:ext>
            </a:extLst>
          </p:cNvPr>
          <p:cNvSpPr>
            <a:spLocks/>
          </p:cNvSpPr>
          <p:nvPr userDrawn="1"/>
        </p:nvSpPr>
        <p:spPr>
          <a:xfrm>
            <a:off x="5954084" y="-6249439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9EDDBB4-180B-3195-2E01-126D73C4CF28}"/>
              </a:ext>
            </a:extLst>
          </p:cNvPr>
          <p:cNvSpPr/>
          <p:nvPr userDrawn="1"/>
        </p:nvSpPr>
        <p:spPr>
          <a:xfrm>
            <a:off x="553172" y="682470"/>
            <a:ext cx="1776025" cy="1776025"/>
          </a:xfrm>
          <a:custGeom>
            <a:avLst/>
            <a:gdLst/>
            <a:ahLst/>
            <a:cxnLst/>
            <a:rect l="l" t="t" r="r" b="b"/>
            <a:pathLst>
              <a:path w="1776025" h="1776025">
                <a:moveTo>
                  <a:pt x="0" y="0"/>
                </a:moveTo>
                <a:lnTo>
                  <a:pt x="1776025" y="0"/>
                </a:lnTo>
                <a:lnTo>
                  <a:pt x="1776025" y="1776024"/>
                </a:lnTo>
                <a:lnTo>
                  <a:pt x="0" y="177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3EE17185-00E9-129E-619D-AC00CA972B50}"/>
              </a:ext>
            </a:extLst>
          </p:cNvPr>
          <p:cNvSpPr/>
          <p:nvPr userDrawn="1"/>
        </p:nvSpPr>
        <p:spPr>
          <a:xfrm>
            <a:off x="10073978" y="4225416"/>
            <a:ext cx="1703505" cy="1703505"/>
          </a:xfrm>
          <a:custGeom>
            <a:avLst/>
            <a:gdLst/>
            <a:ahLst/>
            <a:cxnLst/>
            <a:rect l="l" t="t" r="r" b="b"/>
            <a:pathLst>
              <a:path w="1703505" h="1703505">
                <a:moveTo>
                  <a:pt x="0" y="0"/>
                </a:moveTo>
                <a:lnTo>
                  <a:pt x="1703505" y="0"/>
                </a:lnTo>
                <a:lnTo>
                  <a:pt x="1703505" y="1703505"/>
                </a:lnTo>
                <a:lnTo>
                  <a:pt x="0" y="1703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158DB9B-8B48-7177-4CBF-862BB2C84712}"/>
              </a:ext>
            </a:extLst>
          </p:cNvPr>
          <p:cNvSpPr/>
          <p:nvPr userDrawn="1"/>
        </p:nvSpPr>
        <p:spPr>
          <a:xfrm>
            <a:off x="2886574" y="5267045"/>
            <a:ext cx="1590955" cy="1590955"/>
          </a:xfrm>
          <a:custGeom>
            <a:avLst/>
            <a:gdLst/>
            <a:ahLst/>
            <a:cxnLst/>
            <a:rect l="l" t="t" r="r" b="b"/>
            <a:pathLst>
              <a:path w="1590955" h="1590955">
                <a:moveTo>
                  <a:pt x="0" y="0"/>
                </a:moveTo>
                <a:lnTo>
                  <a:pt x="1590955" y="0"/>
                </a:lnTo>
                <a:lnTo>
                  <a:pt x="1590955" y="1590954"/>
                </a:lnTo>
                <a:lnTo>
                  <a:pt x="0" y="159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565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7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3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8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4115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0515600" cy="1594358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29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633582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ABE5541-45AA-5D0D-8169-D76F16EACDA3}"/>
              </a:ext>
            </a:extLst>
          </p:cNvPr>
          <p:cNvSpPr/>
          <p:nvPr userDrawn="1"/>
        </p:nvSpPr>
        <p:spPr>
          <a:xfrm>
            <a:off x="739972" y="471669"/>
            <a:ext cx="1860550" cy="525189"/>
          </a:xfrm>
          <a:custGeom>
            <a:avLst/>
            <a:gdLst/>
            <a:ahLst/>
            <a:cxnLst/>
            <a:rect l="l" t="t" r="r" b="b"/>
            <a:pathLst>
              <a:path w="3040582" h="862772">
                <a:moveTo>
                  <a:pt x="0" y="0"/>
                </a:moveTo>
                <a:lnTo>
                  <a:pt x="3040582" y="0"/>
                </a:lnTo>
                <a:lnTo>
                  <a:pt x="3040582" y="862771"/>
                </a:lnTo>
                <a:lnTo>
                  <a:pt x="0" y="86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42" t="-57395" r="-18192" b="-5844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6718F5-4CB2-A424-FD1A-5CC53BB88C2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8653AB-9915-A1B3-34BF-C7AA9C6808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96000" y="4550797"/>
            <a:ext cx="5249941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3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343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3110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3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0507263" y="-47447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0507262" y="5433661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16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you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1690688"/>
            <a:ext cx="10515602" cy="5167313"/>
            <a:chOff x="0" y="-234844"/>
            <a:chExt cx="4396591" cy="2457932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-234844"/>
              <a:ext cx="4396591" cy="2457932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1837854"/>
            <a:ext cx="9863666" cy="4339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6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the speakers</a:t>
            </a:r>
            <a:endParaRPr lang="es-MX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4CD342C-E2D3-353F-8B33-2ACD3A1BE8B3}"/>
              </a:ext>
            </a:extLst>
          </p:cNvPr>
          <p:cNvGrpSpPr/>
          <p:nvPr userDrawn="1"/>
        </p:nvGrpSpPr>
        <p:grpSpPr>
          <a:xfrm>
            <a:off x="6891020" y="3537719"/>
            <a:ext cx="4064848" cy="3320281"/>
            <a:chOff x="0" y="0"/>
            <a:chExt cx="1513731" cy="2223088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F86E2AA-C4BD-82FC-82EE-004E6D1D47E9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62988-03A8-2DE6-E763-D7FD9D803333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CA45EA46-89E2-2C45-FAE0-708611EC9957}"/>
              </a:ext>
            </a:extLst>
          </p:cNvPr>
          <p:cNvGrpSpPr/>
          <p:nvPr userDrawn="1"/>
        </p:nvGrpSpPr>
        <p:grpSpPr>
          <a:xfrm>
            <a:off x="1075267" y="3537719"/>
            <a:ext cx="4064848" cy="3320281"/>
            <a:chOff x="0" y="0"/>
            <a:chExt cx="1513731" cy="22230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21B8092-5047-EEF5-E13B-09FC7334CE51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7CCC31-8AF4-47FA-8DCA-1BD5C1B435BC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458710" y="205581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7F8969-FF6A-9BCC-AAAE-F6E9D06627D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58711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4A18B6-AE97-E15D-EB56-EA636756AB0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642957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A49CB7E8-945A-668B-6849-ED0A7A9C6C14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642957" y="203967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87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630766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Topic 2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DAB7B18-2172-6B5E-E96C-86A5E2B0D6A1}"/>
              </a:ext>
            </a:extLst>
          </p:cNvPr>
          <p:cNvSpPr/>
          <p:nvPr userDrawn="1"/>
        </p:nvSpPr>
        <p:spPr>
          <a:xfrm>
            <a:off x="6096000" y="-5658646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96201" y="1146176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11B5D-82C1-6F6D-D8BA-6C10531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9B62F-7E8A-D6CF-D5AB-E82D2B53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3780-EE84-6AB5-4311-157708D6A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94684-00AF-422F-9E70-484377D91052}" type="datetimeFigureOut">
              <a:rPr lang="es-MX" smtClean="0"/>
              <a:t>09/10/2025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6702-23AF-355E-E6EF-D39091A58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D74D-5BAE-5E6C-D834-ABB626BE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0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  <p:sldLayoutId id="2147483649" r:id="rId3"/>
    <p:sldLayoutId id="2147483678" r:id="rId4"/>
    <p:sldLayoutId id="2147483684" r:id="rId5"/>
    <p:sldLayoutId id="2147483674" r:id="rId6"/>
    <p:sldLayoutId id="2147483675" r:id="rId7"/>
    <p:sldLayoutId id="2147483673" r:id="rId8"/>
    <p:sldLayoutId id="2147483676" r:id="rId9"/>
    <p:sldLayoutId id="2147483679" r:id="rId10"/>
    <p:sldLayoutId id="2147483680" r:id="rId11"/>
    <p:sldLayoutId id="2147483681" r:id="rId12"/>
    <p:sldLayoutId id="2147483655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6" r:id="rId19"/>
    <p:sldLayoutId id="2147483657" r:id="rId20"/>
    <p:sldLayoutId id="2147483658" r:id="rId21"/>
    <p:sldLayoutId id="2147483659" r:id="rId22"/>
    <p:sldLayoutId id="214748368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rag_csv.py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retrieval_augmented_generation.py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rag_queryrewrite.py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relev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ka.ms/genai-cj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ythonia/recurso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rag_documents_ingestion.py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rag_documents_flow.py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vector-search-not-enough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rag_hybrid.py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sv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-postgr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ka.ms/rag-postgres/demo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@lagps" TargetMode="External"/><Relationship Id="rId2" Type="http://schemas.openxmlformats.org/officeDocument/2006/relationships/hyperlink" Target="https://linkedin.com/in/madebygps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rag-with-azure-ai-search-notebooks/blob/main/rag.ipynb" TargetMode="Externa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chat/demo" TargetMode="External"/><Relationship Id="rId2" Type="http://schemas.openxmlformats.org/officeDocument/2006/relationships/hyperlink" Target="https://aka.ms/ragchat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10" Type="http://schemas.openxmlformats.org/officeDocument/2006/relationships/image" Target="../media/image33.svg"/><Relationship Id="rId4" Type="http://schemas.openxmlformats.org/officeDocument/2006/relationships/image" Target="../media/image48.png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deepdive/watch" TargetMode="External"/><Relationship Id="rId2" Type="http://schemas.openxmlformats.org/officeDocument/2006/relationships/hyperlink" Target="https://aka.ms/raghack/streams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ka.ms/rag-vs-code-github-models" TargetMode="External"/><Relationship Id="rId4" Type="http://schemas.openxmlformats.org/officeDocument/2006/relationships/hyperlink" Target="https://github.com/microsoft/rag-tim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ythonia/h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aka.ms/PythonIA/grabaciones" TargetMode="External"/><Relationship Id="rId5" Type="http://schemas.openxmlformats.org/officeDocument/2006/relationships/hyperlink" Target="http://aka.ms/PythonIA/recursos" TargetMode="External"/><Relationship Id="rId4" Type="http://schemas.openxmlformats.org/officeDocument/2006/relationships/hyperlink" Target="https://aka.ms/pythonia/hora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ka.ms/python-openai-demos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youtu.be/0WwpMFMHEOo?si=Ib6PXCrdnjPI8_v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AEC0-BDBA-46F1-C35D-BCE007643967}"/>
              </a:ext>
            </a:extLst>
          </p:cNvPr>
          <p:cNvSpPr txBox="1">
            <a:spLocks/>
          </p:cNvSpPr>
          <p:nvPr/>
        </p:nvSpPr>
        <p:spPr>
          <a:xfrm>
            <a:off x="838200" y="2858423"/>
            <a:ext cx="6086475" cy="11411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0000">
                <a:solidFill>
                  <a:schemeClr val="bg1"/>
                </a:solidFill>
              </a:rPr>
              <a:t>Python + IA</a:t>
            </a:r>
          </a:p>
        </p:txBody>
      </p:sp>
    </p:spTree>
    <p:extLst>
      <p:ext uri="{BB962C8B-B14F-4D97-AF65-F5344CB8AC3E}">
        <p14:creationId xmlns:p14="http://schemas.microsoft.com/office/powerpoint/2010/main" val="367477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D4C0E-4644-C69E-4B65-027335F8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B6FD-9B70-D05A-0F35-D3B8DA0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101</a:t>
            </a:r>
          </a:p>
        </p:txBody>
      </p:sp>
    </p:spTree>
    <p:extLst>
      <p:ext uri="{BB962C8B-B14F-4D97-AF65-F5344CB8AC3E}">
        <p14:creationId xmlns:p14="http://schemas.microsoft.com/office/powerpoint/2010/main" val="255006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5BB47-1DB2-AC47-212E-3B8EF3DD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4B55-8306-610F-A07E-8CF94B05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RAG: </a:t>
            </a:r>
            <a:r>
              <a:rPr lang="es-MX" u="sng"/>
              <a:t>R</a:t>
            </a:r>
            <a:r>
              <a:rPr lang="es-MX"/>
              <a:t>etrieval </a:t>
            </a:r>
            <a:r>
              <a:rPr lang="es-MX" u="sng"/>
              <a:t>A</a:t>
            </a:r>
            <a:r>
              <a:rPr lang="es-MX"/>
              <a:t>ugmented </a:t>
            </a:r>
            <a:r>
              <a:rPr lang="es-MX" u="sng"/>
              <a:t>G</a:t>
            </a:r>
            <a:r>
              <a:rPr lang="es-MX"/>
              <a:t>eneration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5E7180-F7B6-6D3D-04CE-4D6A610C816F}"/>
              </a:ext>
            </a:extLst>
          </p:cNvPr>
          <p:cNvGrpSpPr/>
          <p:nvPr/>
        </p:nvGrpSpPr>
        <p:grpSpPr>
          <a:xfrm>
            <a:off x="2737446" y="3832725"/>
            <a:ext cx="5118999" cy="2954783"/>
            <a:chOff x="2043763" y="3689574"/>
            <a:chExt cx="5118999" cy="2954783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07EA1FCD-DD08-904E-5646-CC56BAAEBBFB}"/>
                </a:ext>
              </a:extLst>
            </p:cNvPr>
            <p:cNvSpPr txBox="1">
              <a:spLocks/>
            </p:cNvSpPr>
            <p:nvPr/>
          </p:nvSpPr>
          <p:spPr>
            <a:xfrm>
              <a:off x="3231931" y="5025327"/>
              <a:ext cx="986748" cy="468534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6" name="Graphic 3">
              <a:extLst>
                <a:ext uri="{FF2B5EF4-FFF2-40B4-BE49-F238E27FC236}">
                  <a16:creationId xmlns:a16="http://schemas.microsoft.com/office/drawing/2014/main" id="{1C826974-90F5-58B5-8A83-3B9A4D9D5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00685" y="3689574"/>
              <a:ext cx="1168288" cy="1291166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3D09589-EEB6-1212-B4CE-0FBD3451148F}"/>
                </a:ext>
              </a:extLst>
            </p:cNvPr>
            <p:cNvSpPr/>
            <p:nvPr/>
          </p:nvSpPr>
          <p:spPr bwMode="auto">
            <a:xfrm>
              <a:off x="2043763" y="4246467"/>
              <a:ext cx="1056685" cy="293302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850F0DFF-69B7-6353-D4FB-08662E6CFCA0}"/>
                </a:ext>
              </a:extLst>
            </p:cNvPr>
            <p:cNvSpPr txBox="1"/>
            <p:nvPr/>
          </p:nvSpPr>
          <p:spPr>
            <a:xfrm>
              <a:off x="4388950" y="4613032"/>
              <a:ext cx="2773812" cy="203132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vehicle | year | </a:t>
              </a:r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msrp</a:t>
              </a:r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 | acceleration |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 ---  |  ---  |  ---  |  ---  |  ---  |  --- 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Prius (1st Gen) | 1997 | 24509.74 | 7.46 |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Prius (2nd Gen) | 2000 | 26832.25 | 7.97 |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Prius (3rd Gen) | 2009 | 24641.18 | 9.6 |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Prius V | 2011 | 27272.28 | 9.51 |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Prius C | 2012 | 19006.62 | 9.35 |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Prius PHV | 2012 | 32095.61 | 8.82 |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Prius C | 2013 | 19080.0 | 8.7 |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Prius | 2013 | 24200.0 | 10.2 |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Prius Plug-in | 2013 | 32000.0 | 9.17 |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C333D7-DC61-35C6-2ACE-7BCA2573CA3C}"/>
              </a:ext>
            </a:extLst>
          </p:cNvPr>
          <p:cNvGrpSpPr/>
          <p:nvPr/>
        </p:nvGrpSpPr>
        <p:grpSpPr>
          <a:xfrm>
            <a:off x="2737085" y="2073180"/>
            <a:ext cx="7329198" cy="3857689"/>
            <a:chOff x="2043402" y="1930029"/>
            <a:chExt cx="7329198" cy="3857689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89DCCFE7-8B07-E8A9-63D3-766092EB311C}"/>
                </a:ext>
              </a:extLst>
            </p:cNvPr>
            <p:cNvSpPr txBox="1">
              <a:spLocks/>
            </p:cNvSpPr>
            <p:nvPr/>
          </p:nvSpPr>
          <p:spPr>
            <a:xfrm>
              <a:off x="7176434" y="5129782"/>
              <a:ext cx="2196166" cy="65793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13" name="Graphic 2">
              <a:extLst>
                <a:ext uri="{FF2B5EF4-FFF2-40B4-BE49-F238E27FC236}">
                  <a16:creationId xmlns:a16="http://schemas.microsoft.com/office/drawing/2014/main" id="{E3BC4E01-8EC0-FB84-C0D9-0B8FD446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33033" y="3326932"/>
              <a:ext cx="1627908" cy="1721555"/>
            </a:xfrm>
            <a:prstGeom prst="rect">
              <a:avLst/>
            </a:prstGeom>
          </p:spPr>
        </p:pic>
        <p:sp>
          <p:nvSpPr>
            <p:cNvPr id="14" name="Arrow: Right 10">
              <a:extLst>
                <a:ext uri="{FF2B5EF4-FFF2-40B4-BE49-F238E27FC236}">
                  <a16:creationId xmlns:a16="http://schemas.microsoft.com/office/drawing/2014/main" id="{9FC87ED4-4708-EAC8-B450-4824E32C78F0}"/>
                </a:ext>
              </a:extLst>
            </p:cNvPr>
            <p:cNvSpPr/>
            <p:nvPr/>
          </p:nvSpPr>
          <p:spPr bwMode="auto">
            <a:xfrm>
              <a:off x="4312170" y="4239316"/>
              <a:ext cx="2850593" cy="293302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row: Right 11">
              <a:extLst>
                <a:ext uri="{FF2B5EF4-FFF2-40B4-BE49-F238E27FC236}">
                  <a16:creationId xmlns:a16="http://schemas.microsoft.com/office/drawing/2014/main" id="{69CA4989-191A-B71F-4AB3-6F970C2B1FF8}"/>
                </a:ext>
              </a:extLst>
            </p:cNvPr>
            <p:cNvSpPr/>
            <p:nvPr/>
          </p:nvSpPr>
          <p:spPr bwMode="auto">
            <a:xfrm>
              <a:off x="2043402" y="3394479"/>
              <a:ext cx="5119360" cy="293302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59BB2F-844A-E291-C448-0BF176984421}"/>
                </a:ext>
              </a:extLst>
            </p:cNvPr>
            <p:cNvGrpSpPr/>
            <p:nvPr/>
          </p:nvGrpSpPr>
          <p:grpSpPr>
            <a:xfrm>
              <a:off x="6413143" y="1930029"/>
              <a:ext cx="2658695" cy="1113613"/>
              <a:chOff x="15887591" y="3348735"/>
              <a:chExt cx="3888450" cy="2129375"/>
            </a:xfrm>
          </p:grpSpPr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7240CEE3-4E39-1061-D173-D28984A8D2B4}"/>
                  </a:ext>
                </a:extLst>
              </p:cNvPr>
              <p:cNvSpPr/>
              <p:nvPr/>
            </p:nvSpPr>
            <p:spPr bwMode="auto">
              <a:xfrm>
                <a:off x="15887591" y="3348735"/>
                <a:ext cx="3888450" cy="2129375"/>
              </a:xfrm>
              <a:prstGeom prst="wedgeRoundRectCallout">
                <a:avLst>
                  <a:gd name="adj1" fmla="val 21237"/>
                  <a:gd name="adj2" fmla="val 73222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2">
                <a:extLst>
                  <a:ext uri="{FF2B5EF4-FFF2-40B4-BE49-F238E27FC236}">
                    <a16:creationId xmlns:a16="http://schemas.microsoft.com/office/drawing/2014/main" id="{5B022E6A-6F4B-385F-20BD-2DC26FC19FB0}"/>
                  </a:ext>
                </a:extLst>
              </p:cNvPr>
              <p:cNvSpPr txBox="1"/>
              <p:nvPr/>
            </p:nvSpPr>
            <p:spPr>
              <a:xfrm>
                <a:off x="16134029" y="3671105"/>
                <a:ext cx="3499503" cy="941616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/>
                  <a:t>El Prius V </a:t>
                </a:r>
                <a:r>
                  <a:rPr lang="en-US" sz="1600" err="1"/>
                  <a:t>acelera</a:t>
                </a:r>
                <a:r>
                  <a:rPr lang="en-US" sz="1600"/>
                  <a:t> de 0 a 60 mph </a:t>
                </a:r>
                <a:r>
                  <a:rPr lang="en-US" sz="1600" err="1"/>
                  <a:t>en</a:t>
                </a:r>
                <a:r>
                  <a:rPr lang="en-US" sz="1600"/>
                  <a:t> 9,51 </a:t>
                </a:r>
                <a:r>
                  <a:rPr lang="en-US" sz="1600" err="1"/>
                  <a:t>segundos</a:t>
                </a:r>
                <a:r>
                  <a:rPr lang="en-US" sz="1600"/>
                  <a:t>.</a:t>
                </a:r>
                <a:endParaRPr lang="en-US" sz="4000" baseline="30000">
                  <a:cs typeface="Segoe UI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C32CEF-9367-F3D7-39C6-574BA3805035}"/>
              </a:ext>
            </a:extLst>
          </p:cNvPr>
          <p:cNvGrpSpPr/>
          <p:nvPr/>
        </p:nvGrpSpPr>
        <p:grpSpPr>
          <a:xfrm>
            <a:off x="900579" y="2551250"/>
            <a:ext cx="3547126" cy="3686895"/>
            <a:chOff x="196957" y="2505555"/>
            <a:chExt cx="3547126" cy="3686895"/>
          </a:xfrm>
        </p:grpSpPr>
        <p:pic>
          <p:nvPicPr>
            <p:cNvPr id="22" name="Graphic 13">
              <a:extLst>
                <a:ext uri="{FF2B5EF4-FFF2-40B4-BE49-F238E27FC236}">
                  <a16:creationId xmlns:a16="http://schemas.microsoft.com/office/drawing/2014/main" id="{F174910F-1BD6-C2F1-104B-1BE35C0A8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AC568174-D352-84A5-0DF9-CBF3B9999DF0}"/>
                </a:ext>
              </a:extLst>
            </p:cNvPr>
            <p:cNvSpPr txBox="1">
              <a:spLocks/>
            </p:cNvSpPr>
            <p:nvPr/>
          </p:nvSpPr>
          <p:spPr>
            <a:xfrm>
              <a:off x="196957" y="5182139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2F9F7E7-FF7C-8684-45F2-CAA628053DC8}"/>
                </a:ext>
              </a:extLst>
            </p:cNvPr>
            <p:cNvGrpSpPr/>
            <p:nvPr/>
          </p:nvGrpSpPr>
          <p:grpSpPr>
            <a:xfrm>
              <a:off x="305871" y="2505555"/>
              <a:ext cx="3438212" cy="683680"/>
              <a:chOff x="521530" y="4579550"/>
              <a:chExt cx="5389675" cy="1096969"/>
            </a:xfrm>
          </p:grpSpPr>
          <p:sp>
            <p:nvSpPr>
              <p:cNvPr id="25" name="Speech Bubble: Rectangle with Corners Rounded 7">
                <a:extLst>
                  <a:ext uri="{FF2B5EF4-FFF2-40B4-BE49-F238E27FC236}">
                    <a16:creationId xmlns:a16="http://schemas.microsoft.com/office/drawing/2014/main" id="{D931FA6C-22E2-630A-2FAC-41827B46399A}"/>
                  </a:ext>
                </a:extLst>
              </p:cNvPr>
              <p:cNvSpPr/>
              <p:nvPr/>
            </p:nvSpPr>
            <p:spPr bwMode="auto">
              <a:xfrm>
                <a:off x="521530" y="4579550"/>
                <a:ext cx="3656848" cy="1096969"/>
              </a:xfrm>
              <a:prstGeom prst="wedgeRoundRectCallout">
                <a:avLst>
                  <a:gd name="adj1" fmla="val -19143"/>
                  <a:gd name="adj2" fmla="val 89019"/>
                  <a:gd name="adj3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ext Placeholder 5">
                <a:extLst>
                  <a:ext uri="{FF2B5EF4-FFF2-40B4-BE49-F238E27FC236}">
                    <a16:creationId xmlns:a16="http://schemas.microsoft.com/office/drawing/2014/main" id="{B6A9C862-6690-C5E4-16AF-1A309D408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671392"/>
                <a:ext cx="5239178" cy="76013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1600">
                    <a:latin typeface="Aptos" panose="020B0004020202020204" pitchFamily="34" charset="0"/>
                    <a:cs typeface="Segoe UI Semilight"/>
                  </a:rPr>
                  <a:t>¿</a:t>
                </a:r>
                <a:r>
                  <a:rPr lang="en-US" sz="1600" err="1">
                    <a:latin typeface="Aptos" panose="020B0004020202020204" pitchFamily="34" charset="0"/>
                    <a:cs typeface="Segoe UI Semilight"/>
                  </a:rPr>
                  <a:t>Qué</a:t>
                </a:r>
                <a:r>
                  <a:rPr lang="en-US" sz="1600">
                    <a:latin typeface="Aptos" panose="020B0004020202020204" pitchFamily="34" charset="0"/>
                    <a:cs typeface="Segoe UI Semilight"/>
                  </a:rPr>
                  <a:t> tan </a:t>
                </a:r>
                <a:r>
                  <a:rPr lang="en-US" sz="1600" err="1">
                    <a:latin typeface="Aptos" panose="020B0004020202020204" pitchFamily="34" charset="0"/>
                    <a:cs typeface="Segoe UI Semilight"/>
                  </a:rPr>
                  <a:t>rápido</a:t>
                </a:r>
                <a:r>
                  <a:rPr lang="en-US" sz="1600">
                    <a:latin typeface="Aptos" panose="020B0004020202020204" pitchFamily="34" charset="0"/>
                    <a:cs typeface="Segoe UI Semilight"/>
                  </a:rPr>
                  <a:t> es </a:t>
                </a:r>
              </a:p>
              <a:p>
                <a:pPr marL="0" indent="0" defTabSz="1865484">
                  <a:buNone/>
                  <a:defRPr/>
                </a:pPr>
                <a:r>
                  <a:rPr lang="en-US" sz="1600" err="1">
                    <a:latin typeface="Aptos" panose="020B0004020202020204" pitchFamily="34" charset="0"/>
                    <a:cs typeface="Segoe UI Semilight"/>
                  </a:rPr>
                  <a:t>el</a:t>
                </a:r>
                <a:r>
                  <a:rPr lang="en-US" sz="1600">
                    <a:latin typeface="Aptos" panose="020B0004020202020204" pitchFamily="34" charset="0"/>
                    <a:cs typeface="Segoe UI Semilight"/>
                  </a:rPr>
                  <a:t> Prius V?</a:t>
                </a:r>
                <a:endParaRPr lang="en-US" sz="1600">
                  <a:latin typeface="Aptos" panose="020B0004020202020204" pitchFamily="34" charset="0"/>
                  <a:cs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1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1226D-79AF-2D6D-95FB-867AAA30E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C772-8A24-8109-A627-62E8C55F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OpenAI Python SDK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080233-1505-BBE1-52DB-49AF178694ED}"/>
              </a:ext>
            </a:extLst>
          </p:cNvPr>
          <p:cNvSpPr/>
          <p:nvPr/>
        </p:nvSpPr>
        <p:spPr>
          <a:xfrm>
            <a:off x="1049416" y="1681345"/>
            <a:ext cx="10625348" cy="446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0D76-24A5-D6C1-6E45-597360A6A178}"/>
              </a:ext>
            </a:extLst>
          </p:cNvPr>
          <p:cNvSpPr txBox="1"/>
          <p:nvPr/>
        </p:nvSpPr>
        <p:spPr>
          <a:xfrm>
            <a:off x="1148468" y="1808979"/>
            <a:ext cx="10313064" cy="427809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dirty="0" err="1">
                <a:solidFill>
                  <a:srgbClr val="001080"/>
                </a:solidFill>
                <a:latin typeface="Menlo"/>
              </a:rPr>
              <a:t>user_query</a:t>
            </a:r>
            <a:r>
              <a:rPr lang="en-US" sz="1600" dirty="0">
                <a:solidFill>
                  <a:srgbClr val="001080"/>
                </a:solidFill>
                <a:latin typeface="Menlo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sz="1600" dirty="0">
                <a:solidFill>
                  <a:srgbClr val="A31515"/>
                </a:solidFill>
                <a:latin typeface="Menlo"/>
                <a:ea typeface="+mn-lt"/>
                <a:cs typeface="+mn-lt"/>
              </a:rPr>
              <a:t>¿</a:t>
            </a:r>
            <a:r>
              <a:rPr lang="en-US" sz="1600" dirty="0" err="1">
                <a:solidFill>
                  <a:srgbClr val="A31515"/>
                </a:solidFill>
                <a:latin typeface="Menlo"/>
                <a:ea typeface="+mn-lt"/>
                <a:cs typeface="+mn-lt"/>
              </a:rPr>
              <a:t>qué</a:t>
            </a:r>
            <a:r>
              <a:rPr lang="en-US" sz="1600" dirty="0">
                <a:solidFill>
                  <a:srgbClr val="A31515"/>
                </a:solidFill>
                <a:latin typeface="Menlo"/>
                <a:ea typeface="+mn-lt"/>
                <a:cs typeface="+mn-lt"/>
              </a:rPr>
              <a:t> tan </a:t>
            </a:r>
            <a:r>
              <a:rPr lang="en-US" sz="1600" dirty="0" err="1">
                <a:solidFill>
                  <a:srgbClr val="A31515"/>
                </a:solidFill>
                <a:latin typeface="Menlo"/>
                <a:ea typeface="+mn-lt"/>
                <a:cs typeface="+mn-lt"/>
              </a:rPr>
              <a:t>rápido</a:t>
            </a:r>
            <a:r>
              <a:rPr lang="en-US" sz="1600" dirty="0">
                <a:solidFill>
                  <a:srgbClr val="A31515"/>
                </a:solidFill>
                <a:latin typeface="Menlo"/>
                <a:ea typeface="+mn-lt"/>
                <a:cs typeface="+mn-lt"/>
              </a:rPr>
              <a:t> es </a:t>
            </a:r>
            <a:r>
              <a:rPr lang="en-US" sz="1600" dirty="0" err="1">
                <a:solidFill>
                  <a:srgbClr val="A31515"/>
                </a:solidFill>
                <a:latin typeface="Menlo"/>
                <a:ea typeface="+mn-lt"/>
                <a:cs typeface="+mn-lt"/>
              </a:rPr>
              <a:t>el</a:t>
            </a:r>
            <a:r>
              <a:rPr lang="en-US" sz="1600" dirty="0">
                <a:solidFill>
                  <a:srgbClr val="A31515"/>
                </a:solidFill>
                <a:latin typeface="Menlo"/>
                <a:ea typeface="+mn-lt"/>
                <a:cs typeface="+mn-lt"/>
              </a:rPr>
              <a:t> Prius v?"</a:t>
            </a:r>
            <a:endParaRPr lang="en-US" sz="16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1080"/>
                </a:solidFill>
                <a:latin typeface="Menlo"/>
              </a:rPr>
              <a:t>retrieved_content</a:t>
            </a:r>
            <a:r>
              <a:rPr lang="en-US" sz="1600" dirty="0">
                <a:solidFill>
                  <a:srgbClr val="001080"/>
                </a:solidFill>
                <a:latin typeface="Menlo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Menlo"/>
              </a:rPr>
              <a:t>"vehicle | year | </a:t>
            </a:r>
            <a:r>
              <a:rPr lang="en-US" sz="1600" dirty="0" err="1">
                <a:solidFill>
                  <a:srgbClr val="A31515"/>
                </a:solidFill>
                <a:latin typeface="Menlo"/>
              </a:rPr>
              <a:t>msrp</a:t>
            </a:r>
            <a:r>
              <a:rPr lang="en-US" sz="1600" dirty="0">
                <a:solidFill>
                  <a:srgbClr val="A31515"/>
                </a:solidFill>
                <a:latin typeface="Menlo"/>
              </a:rPr>
              <a:t> | acceleration | mpg | class</a:t>
            </a:r>
          </a:p>
          <a:p>
            <a:r>
              <a:rPr lang="en-US" sz="1600" dirty="0">
                <a:solidFill>
                  <a:srgbClr val="A31515"/>
                </a:solidFill>
                <a:latin typeface="Menlo"/>
              </a:rPr>
              <a:t> ---  |  ---  |  ---  |  ---  |  ---  |  --- </a:t>
            </a:r>
          </a:p>
          <a:p>
            <a:r>
              <a:rPr lang="en-US" sz="1600" dirty="0">
                <a:solidFill>
                  <a:srgbClr val="A31515"/>
                </a:solidFill>
                <a:latin typeface="Menlo"/>
              </a:rPr>
              <a:t>Prius (1st Gen) | 1997 | 24509.74 | 7.46 | 41.26 | Compact</a:t>
            </a:r>
          </a:p>
          <a:p>
            <a:r>
              <a:rPr lang="en-US" sz="1600" dirty="0">
                <a:solidFill>
                  <a:srgbClr val="A31515"/>
                </a:solidFill>
                <a:latin typeface="Menlo"/>
              </a:rPr>
              <a:t>Prius (2nd Gen) | 2000 | 26832.25 | 7.97 | 45.23 | Compact..."</a:t>
            </a:r>
          </a:p>
          <a:p>
            <a:endParaRPr lang="en-US" sz="1600" b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latin typeface="Menlo"/>
              </a:rPr>
              <a:t>response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/>
              </a:rPr>
              <a:t>openai.chat.completions.create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latin typeface="Menlo"/>
              </a:rPr>
              <a:t>  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/>
              </a:rPr>
              <a:t>messages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 = [</a:t>
            </a:r>
          </a:p>
          <a:p>
            <a:r>
              <a:rPr lang="en-US" sz="16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Menlo"/>
              </a:rPr>
              <a:t>    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/>
              </a:rPr>
              <a:t>"role"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: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/>
              </a:rPr>
              <a:t>"system"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Menlo"/>
              </a:rPr>
              <a:t>    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/>
              </a:rPr>
              <a:t>"content"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: </a:t>
            </a:r>
            <a:r>
              <a:rPr lang="en-US" sz="1600" dirty="0">
                <a:solidFill>
                  <a:srgbClr val="A31515"/>
                </a:solidFill>
                <a:latin typeface="Menlo"/>
              </a:rPr>
              <a:t>"Debes </a:t>
            </a:r>
            <a:r>
              <a:rPr lang="en-US" sz="1600" dirty="0" err="1">
                <a:solidFill>
                  <a:srgbClr val="A31515"/>
                </a:solidFill>
                <a:latin typeface="Menlo"/>
              </a:rPr>
              <a:t>utilizar</a:t>
            </a:r>
            <a:r>
              <a:rPr lang="en-US" sz="16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600" dirty="0" err="1">
                <a:solidFill>
                  <a:srgbClr val="A31515"/>
                </a:solidFill>
                <a:latin typeface="Menlo"/>
              </a:rPr>
              <a:t>el</a:t>
            </a:r>
            <a:r>
              <a:rPr lang="en-US" sz="1600" dirty="0">
                <a:solidFill>
                  <a:srgbClr val="A31515"/>
                </a:solidFill>
                <a:latin typeface="Menlo"/>
              </a:rPr>
              <a:t> conjunto de </a:t>
            </a:r>
            <a:r>
              <a:rPr lang="en-US" sz="1600" dirty="0" err="1">
                <a:solidFill>
                  <a:srgbClr val="A31515"/>
                </a:solidFill>
                <a:latin typeface="Menlo"/>
              </a:rPr>
              <a:t>datos</a:t>
            </a:r>
            <a:r>
              <a:rPr lang="en-US" sz="1600" dirty="0">
                <a:solidFill>
                  <a:srgbClr val="A31515"/>
                </a:solidFill>
                <a:latin typeface="Menlo"/>
              </a:rPr>
              <a:t> para responder las </a:t>
            </a:r>
            <a:r>
              <a:rPr lang="en-US" sz="1600" dirty="0" err="1">
                <a:solidFill>
                  <a:srgbClr val="A31515"/>
                </a:solidFill>
                <a:latin typeface="Menlo"/>
              </a:rPr>
              <a:t>pregunt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as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    },</a:t>
            </a:r>
            <a:endParaRPr lang="en-US" sz="1600" dirty="0">
              <a:solidFill>
                <a:srgbClr val="000000"/>
              </a:solidFill>
              <a:latin typeface="Menlo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Menlo"/>
              </a:rPr>
              <a:t>    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/>
              </a:rPr>
              <a:t>"role"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: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/>
              </a:rPr>
              <a:t>"user"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Menlo"/>
              </a:rPr>
              <a:t>    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/>
              </a:rPr>
              <a:t>"content"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: 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Menlo"/>
              </a:rPr>
              <a:t>user_query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/>
              </a:rPr>
              <a:t> </a:t>
            </a:r>
            <a:r>
              <a:rPr lang="en-US" sz="1600" b="0" dirty="0">
                <a:effectLst/>
                <a:latin typeface="Menlo"/>
              </a:rPr>
              <a:t>+</a:t>
            </a:r>
            <a:r>
              <a:rPr lang="en-US" sz="1600" b="0" dirty="0">
                <a:solidFill>
                  <a:schemeClr val="bg1"/>
                </a:solidFill>
                <a:effectLst/>
                <a:latin typeface="Menlo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/>
              </a:rPr>
              <a:t>"\n Sources: \n" </a:t>
            </a:r>
            <a:r>
              <a:rPr lang="en-US" sz="1600" dirty="0">
                <a:latin typeface="Menlo"/>
              </a:rPr>
              <a:t>+</a:t>
            </a:r>
            <a:r>
              <a:rPr lang="en-US" sz="1600" dirty="0">
                <a:solidFill>
                  <a:schemeClr val="bg1"/>
                </a:solidFill>
                <a:latin typeface="Menlo"/>
              </a:rPr>
              <a:t> </a:t>
            </a:r>
            <a:r>
              <a:rPr lang="en-US" sz="1600" dirty="0" err="1">
                <a:solidFill>
                  <a:srgbClr val="A31515"/>
                </a:solidFill>
                <a:latin typeface="Menlo"/>
              </a:rPr>
              <a:t>retrieved_content</a:t>
            </a:r>
            <a:endParaRPr lang="en-US" sz="1600" dirty="0">
              <a:solidFill>
                <a:srgbClr val="000000"/>
              </a:solidFill>
              <a:latin typeface="Menlo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Menlo"/>
              </a:rPr>
              <a:t>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A92026-7E0A-9873-4E0D-E7C0A3E3F1BB}"/>
              </a:ext>
            </a:extLst>
          </p:cNvPr>
          <p:cNvSpPr txBox="1"/>
          <p:nvPr/>
        </p:nvSpPr>
        <p:spPr>
          <a:xfrm>
            <a:off x="1049415" y="6317181"/>
            <a:ext cx="1062534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hlinkClick r:id="rId2"/>
              </a:rPr>
              <a:t>rag_csv.py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6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84612-6914-19F9-5965-61C3AF00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C3E5-EF0D-340D-8A47-EE042C2D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soporte para multiturn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8030F-6575-5487-B757-48E537995281}"/>
              </a:ext>
            </a:extLst>
          </p:cNvPr>
          <p:cNvGrpSpPr/>
          <p:nvPr/>
        </p:nvGrpSpPr>
        <p:grpSpPr>
          <a:xfrm>
            <a:off x="7872705" y="2017286"/>
            <a:ext cx="3480724" cy="1614219"/>
            <a:chOff x="16298870" y="2777720"/>
            <a:chExt cx="5090699" cy="3086600"/>
          </a:xfrm>
        </p:grpSpPr>
        <p:sp>
          <p:nvSpPr>
            <p:cNvPr id="15" name="Speech Bubble: Rectangle with Corners Rounded 18">
              <a:extLst>
                <a:ext uri="{FF2B5EF4-FFF2-40B4-BE49-F238E27FC236}">
                  <a16:creationId xmlns:a16="http://schemas.microsoft.com/office/drawing/2014/main" id="{3A194DCC-3CB3-5409-D3B0-6DEE40ABEACF}"/>
                </a:ext>
              </a:extLst>
            </p:cNvPr>
            <p:cNvSpPr/>
            <p:nvPr/>
          </p:nvSpPr>
          <p:spPr bwMode="auto">
            <a:xfrm>
              <a:off x="16298870" y="2777720"/>
              <a:ext cx="5090699" cy="3086600"/>
            </a:xfrm>
            <a:prstGeom prst="wedgeRoundRectCallout">
              <a:avLst>
                <a:gd name="adj1" fmla="val 6123"/>
                <a:gd name="adj2" fmla="val 77784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B5C9B6-C849-7D09-118A-F4CEFC677F39}"/>
                </a:ext>
              </a:extLst>
            </p:cNvPr>
            <p:cNvSpPr txBox="1"/>
            <p:nvPr/>
          </p:nvSpPr>
          <p:spPr>
            <a:xfrm>
              <a:off x="16719238" y="2987965"/>
              <a:ext cx="4578757" cy="2824846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err="1">
                  <a:latin typeface="Aptos" panose="020B0004020202020204" pitchFamily="34" charset="0"/>
                  <a:ea typeface="Menlo"/>
                  <a:cs typeface="Menlo"/>
                </a:rPr>
                <a:t>Aquí</a:t>
              </a:r>
              <a: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  <a:t> </a:t>
              </a:r>
              <a:r>
                <a:rPr lang="en-US" sz="1600" err="1">
                  <a:latin typeface="Aptos" panose="020B0004020202020204" pitchFamily="34" charset="0"/>
                  <a:ea typeface="Menlo"/>
                  <a:cs typeface="Menlo"/>
                </a:rPr>
                <a:t>están</a:t>
              </a:r>
              <a: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  <a:t> </a:t>
              </a:r>
              <a:r>
                <a:rPr lang="en-US" sz="1600" err="1">
                  <a:latin typeface="Aptos" panose="020B0004020202020204" pitchFamily="34" charset="0"/>
                  <a:ea typeface="Menlo"/>
                  <a:cs typeface="Menlo"/>
                </a:rPr>
                <a:t>los</a:t>
              </a:r>
              <a: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  <a:t> </a:t>
              </a:r>
              <a:r>
                <a:rPr lang="en-US" sz="1600" err="1">
                  <a:latin typeface="Aptos" panose="020B0004020202020204" pitchFamily="34" charset="0"/>
                  <a:ea typeface="Menlo"/>
                  <a:cs typeface="Menlo"/>
                </a:rPr>
                <a:t>tiempos</a:t>
              </a:r>
              <a: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  <a:t> de </a:t>
              </a:r>
              <a:r>
                <a:rPr lang="en-US" sz="1600" err="1">
                  <a:latin typeface="Aptos" panose="020B0004020202020204" pitchFamily="34" charset="0"/>
                  <a:ea typeface="Menlo"/>
                  <a:cs typeface="Menlo"/>
                </a:rPr>
                <a:t>aceleración</a:t>
              </a:r>
              <a: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  <a:t> para </a:t>
              </a:r>
              <a:r>
                <a:rPr lang="en-US" sz="1600" err="1">
                  <a:latin typeface="Aptos" panose="020B0004020202020204" pitchFamily="34" charset="0"/>
                  <a:ea typeface="Menlo"/>
                  <a:cs typeface="Menlo"/>
                </a:rPr>
                <a:t>los</a:t>
              </a:r>
              <a: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  <a:t> </a:t>
              </a:r>
              <a:r>
                <a:rPr lang="en-US" sz="1600" err="1">
                  <a:latin typeface="Aptos" panose="020B0004020202020204" pitchFamily="34" charset="0"/>
                  <a:ea typeface="Menlo"/>
                  <a:cs typeface="Menlo"/>
                </a:rPr>
                <a:t>modelos</a:t>
              </a:r>
              <a: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  <a:t> Honda Insight:</a:t>
              </a:r>
              <a:b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</a:br>
              <a: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  <a:t>- Insight (2010): 9.17 </a:t>
              </a:r>
              <a:r>
                <a:rPr lang="en-US" sz="1600" err="1">
                  <a:latin typeface="Aptos" panose="020B0004020202020204" pitchFamily="34" charset="0"/>
                  <a:ea typeface="Menlo"/>
                  <a:cs typeface="Menlo"/>
                </a:rPr>
                <a:t>segundos</a:t>
              </a:r>
              <a:b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</a:br>
              <a: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  <a:t>- Insight (2011): 9.52 </a:t>
              </a:r>
              <a:r>
                <a:rPr lang="en-US" sz="1600" err="1">
                  <a:latin typeface="Aptos" panose="020B0004020202020204" pitchFamily="34" charset="0"/>
                  <a:ea typeface="Menlo"/>
                  <a:cs typeface="Menlo"/>
                </a:rPr>
                <a:t>segundos</a:t>
              </a:r>
              <a:b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</a:br>
              <a:r>
                <a:rPr lang="en-US" sz="1600">
                  <a:latin typeface="Aptos" panose="020B0004020202020204" pitchFamily="34" charset="0"/>
                  <a:ea typeface="Menlo"/>
                  <a:cs typeface="Menlo"/>
                </a:rPr>
                <a:t>...</a:t>
              </a:r>
            </a:p>
          </p:txBody>
        </p:sp>
      </p:grpSp>
      <p:pic>
        <p:nvPicPr>
          <p:cNvPr id="17" name="Graphic 13">
            <a:extLst>
              <a:ext uri="{FF2B5EF4-FFF2-40B4-BE49-F238E27FC236}">
                <a16:creationId xmlns:a16="http://schemas.microsoft.com/office/drawing/2014/main" id="{9BBB1CAD-E1D8-6341-257F-16B47178F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0381" y="4285486"/>
            <a:ext cx="884866" cy="91658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1A25868-9549-0115-7557-7DD2B31196F8}"/>
              </a:ext>
            </a:extLst>
          </p:cNvPr>
          <p:cNvSpPr txBox="1">
            <a:spLocks/>
          </p:cNvSpPr>
          <p:nvPr/>
        </p:nvSpPr>
        <p:spPr>
          <a:xfrm>
            <a:off x="1049416" y="5269504"/>
            <a:ext cx="2051084" cy="400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2000">
                <a:latin typeface="+mj-lt"/>
                <a:cs typeface="Segoe UI Semilight"/>
              </a:rPr>
              <a:t>New question</a:t>
            </a:r>
            <a:endParaRPr lang="en-US" sz="2000">
              <a:cs typeface="Segoe UI Semi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5DABAF-D8BC-172B-2560-C7DB141FBB07}"/>
              </a:ext>
            </a:extLst>
          </p:cNvPr>
          <p:cNvGrpSpPr/>
          <p:nvPr/>
        </p:nvGrpSpPr>
        <p:grpSpPr>
          <a:xfrm>
            <a:off x="1212815" y="3708614"/>
            <a:ext cx="2750591" cy="714499"/>
            <a:chOff x="574900" y="4888546"/>
            <a:chExt cx="4311773" cy="1146418"/>
          </a:xfrm>
        </p:grpSpPr>
        <p:sp>
          <p:nvSpPr>
            <p:cNvPr id="20" name="Speech Bubble: Rectangle with Corners Rounded 7">
              <a:extLst>
                <a:ext uri="{FF2B5EF4-FFF2-40B4-BE49-F238E27FC236}">
                  <a16:creationId xmlns:a16="http://schemas.microsoft.com/office/drawing/2014/main" id="{01A04CC7-5299-D2C8-45AA-8E9E7C08E804}"/>
                </a:ext>
              </a:extLst>
            </p:cNvPr>
            <p:cNvSpPr/>
            <p:nvPr/>
          </p:nvSpPr>
          <p:spPr bwMode="auto">
            <a:xfrm>
              <a:off x="574900" y="4888546"/>
              <a:ext cx="4311773" cy="787971"/>
            </a:xfrm>
            <a:prstGeom prst="wedgeRoundRectCallout">
              <a:avLst>
                <a:gd name="adj1" fmla="val -21532"/>
                <a:gd name="adj2" fmla="val 70644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 Placeholder 5">
              <a:extLst>
                <a:ext uri="{FF2B5EF4-FFF2-40B4-BE49-F238E27FC236}">
                  <a16:creationId xmlns:a16="http://schemas.microsoft.com/office/drawing/2014/main" id="{2AAC0257-93C0-2932-0509-2CCD34CD38B3}"/>
                </a:ext>
              </a:extLst>
            </p:cNvPr>
            <p:cNvSpPr txBox="1">
              <a:spLocks/>
            </p:cNvSpPr>
            <p:nvPr/>
          </p:nvSpPr>
          <p:spPr>
            <a:xfrm>
              <a:off x="672027" y="4888546"/>
              <a:ext cx="4214646" cy="1146418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65484">
                <a:buNone/>
                <a:defRPr/>
              </a:pPr>
              <a:r>
                <a:rPr lang="en-US" sz="1800">
                  <a:latin typeface="Aptos" panose="020B0004020202020204" pitchFamily="34" charset="0"/>
                  <a:cs typeface="Segoe UI Semilight"/>
                </a:rPr>
                <a:t>¿</a:t>
              </a:r>
              <a:r>
                <a:rPr lang="en-US" sz="1800" err="1">
                  <a:latin typeface="Aptos" panose="020B0004020202020204" pitchFamily="34" charset="0"/>
                  <a:cs typeface="Segoe UI Semilight"/>
                </a:rPr>
                <a:t>Qué</a:t>
              </a:r>
              <a:r>
                <a:rPr lang="en-US" sz="1800">
                  <a:latin typeface="Aptos" panose="020B0004020202020204" pitchFamily="34" charset="0"/>
                  <a:cs typeface="Segoe UI Semilight"/>
                </a:rPr>
                <a:t> tan </a:t>
              </a:r>
              <a:r>
                <a:rPr lang="en-US" sz="1800" err="1">
                  <a:latin typeface="Aptos" panose="020B0004020202020204" pitchFamily="34" charset="0"/>
                  <a:cs typeface="Segoe UI Semilight"/>
                </a:rPr>
                <a:t>rápido</a:t>
              </a:r>
              <a:r>
                <a:rPr lang="en-US" sz="1800">
                  <a:latin typeface="Aptos" panose="020B0004020202020204" pitchFamily="34" charset="0"/>
                  <a:cs typeface="Segoe UI Semilight"/>
                </a:rPr>
                <a:t> es </a:t>
              </a:r>
              <a:r>
                <a:rPr lang="en-US" sz="1800" err="1">
                  <a:latin typeface="Aptos" panose="020B0004020202020204" pitchFamily="34" charset="0"/>
                  <a:cs typeface="Segoe UI Semilight"/>
                </a:rPr>
                <a:t>el</a:t>
              </a:r>
              <a:r>
                <a:rPr lang="en-US" sz="1800">
                  <a:latin typeface="Aptos" panose="020B0004020202020204" pitchFamily="34" charset="0"/>
                  <a:cs typeface="Segoe UI Semilight"/>
                </a:rPr>
                <a:t> Insight?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5F9190-6846-14D8-70CB-974047ADA3B0}"/>
              </a:ext>
            </a:extLst>
          </p:cNvPr>
          <p:cNvGrpSpPr/>
          <p:nvPr/>
        </p:nvGrpSpPr>
        <p:grpSpPr>
          <a:xfrm>
            <a:off x="4932692" y="4240835"/>
            <a:ext cx="4210931" cy="1741828"/>
            <a:chOff x="3883276" y="3960073"/>
            <a:chExt cx="4210931" cy="1741828"/>
          </a:xfrm>
        </p:grpSpPr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D3BEC5D8-6D4E-6058-65E7-3EC426059F16}"/>
                </a:ext>
              </a:extLst>
            </p:cNvPr>
            <p:cNvSpPr txBox="1">
              <a:spLocks/>
            </p:cNvSpPr>
            <p:nvPr/>
          </p:nvSpPr>
          <p:spPr>
            <a:xfrm>
              <a:off x="3883276" y="5017983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AEE6900-C785-CB79-10A7-2F070CCD0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0802" y="3960073"/>
              <a:ext cx="1002993" cy="1108486"/>
            </a:xfrm>
            <a:prstGeom prst="rect">
              <a:avLst/>
            </a:prstGeom>
          </p:spPr>
        </p:pic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715DCDD1-4519-FB36-9879-01CA6EA08F3C}"/>
                </a:ext>
              </a:extLst>
            </p:cNvPr>
            <p:cNvSpPr txBox="1"/>
            <p:nvPr/>
          </p:nvSpPr>
          <p:spPr>
            <a:xfrm>
              <a:off x="5262465" y="4778571"/>
              <a:ext cx="2831742" cy="92333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vehicle | year | </a:t>
              </a:r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msrp</a:t>
              </a:r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 | acceleration | mpg 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---  |  ---  |  ---  |  ---  |  ---  |  --- 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Insight | 2010 | 19859.16 | 9.17 | 41.0 Insight | 2011 | 18254.38 | 9.52 | 41.0 Insight | 2012 | 18555.28 | 9.42 | 42.0</a:t>
              </a:r>
            </a:p>
          </p:txBody>
        </p:sp>
      </p:grpSp>
      <p:sp>
        <p:nvSpPr>
          <p:cNvPr id="28" name="Arrow: Right 8">
            <a:extLst>
              <a:ext uri="{FF2B5EF4-FFF2-40B4-BE49-F238E27FC236}">
                <a16:creationId xmlns:a16="http://schemas.microsoft.com/office/drawing/2014/main" id="{E13C2A78-A975-375C-D82B-DF695D08FFC3}"/>
              </a:ext>
            </a:extLst>
          </p:cNvPr>
          <p:cNvSpPr/>
          <p:nvPr/>
        </p:nvSpPr>
        <p:spPr bwMode="auto">
          <a:xfrm>
            <a:off x="2709179" y="4724878"/>
            <a:ext cx="2592395" cy="26132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with Corners Rounded 7">
            <a:extLst>
              <a:ext uri="{FF2B5EF4-FFF2-40B4-BE49-F238E27FC236}">
                <a16:creationId xmlns:a16="http://schemas.microsoft.com/office/drawing/2014/main" id="{38ED8DD1-8516-37EB-6C12-0BEB78B5302E}"/>
              </a:ext>
            </a:extLst>
          </p:cNvPr>
          <p:cNvSpPr/>
          <p:nvPr/>
        </p:nvSpPr>
        <p:spPr bwMode="auto">
          <a:xfrm>
            <a:off x="1212815" y="1791832"/>
            <a:ext cx="2784637" cy="597199"/>
          </a:xfrm>
          <a:prstGeom prst="wedgeRoundRectCallout">
            <a:avLst>
              <a:gd name="adj1" fmla="val -19086"/>
              <a:gd name="adj2" fmla="val 2177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C42936-61F2-B25E-7826-08AAA0D8CCA9}"/>
              </a:ext>
            </a:extLst>
          </p:cNvPr>
          <p:cNvSpPr txBox="1">
            <a:spLocks/>
          </p:cNvSpPr>
          <p:nvPr/>
        </p:nvSpPr>
        <p:spPr>
          <a:xfrm>
            <a:off x="1212815" y="1866514"/>
            <a:ext cx="3633505" cy="42835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600">
                <a:latin typeface="Aptos" panose="020B0004020202020204" pitchFamily="34" charset="0"/>
                <a:cs typeface="Segoe UI Semilight"/>
              </a:rPr>
              <a:t>¿</a:t>
            </a:r>
            <a:r>
              <a:rPr lang="en-US" sz="1600" err="1">
                <a:latin typeface="Aptos" panose="020B0004020202020204" pitchFamily="34" charset="0"/>
                <a:cs typeface="Segoe UI Semilight"/>
              </a:rPr>
              <a:t>Qué</a:t>
            </a:r>
            <a:r>
              <a:rPr lang="en-US" sz="1600">
                <a:latin typeface="Aptos" panose="020B0004020202020204" pitchFamily="34" charset="0"/>
                <a:cs typeface="Segoe UI Semilight"/>
              </a:rPr>
              <a:t> tan </a:t>
            </a:r>
            <a:r>
              <a:rPr lang="en-US" sz="1600" err="1">
                <a:latin typeface="Aptos" panose="020B0004020202020204" pitchFamily="34" charset="0"/>
                <a:cs typeface="Segoe UI Semilight"/>
              </a:rPr>
              <a:t>rápido</a:t>
            </a:r>
            <a:r>
              <a:rPr lang="en-US" sz="1600">
                <a:latin typeface="Aptos" panose="020B0004020202020204" pitchFamily="34" charset="0"/>
                <a:cs typeface="Segoe UI Semilight"/>
              </a:rPr>
              <a:t> es </a:t>
            </a:r>
            <a:r>
              <a:rPr lang="en-US" sz="1600" err="1">
                <a:latin typeface="Aptos" panose="020B0004020202020204" pitchFamily="34" charset="0"/>
                <a:cs typeface="Segoe UI Semilight"/>
              </a:rPr>
              <a:t>el</a:t>
            </a:r>
            <a:r>
              <a:rPr lang="en-US" sz="1600">
                <a:latin typeface="Aptos" panose="020B0004020202020204" pitchFamily="34" charset="0"/>
                <a:cs typeface="Segoe UI Semilight"/>
              </a:rPr>
              <a:t> Prius </a:t>
            </a:r>
          </a:p>
          <a:p>
            <a:pPr marL="0" indent="0" defTabSz="1865484">
              <a:buNone/>
              <a:defRPr/>
            </a:pPr>
            <a:r>
              <a:rPr lang="en-US" sz="1600">
                <a:latin typeface="Aptos" panose="020B0004020202020204" pitchFamily="34" charset="0"/>
                <a:cs typeface="Segoe UI Semilight"/>
              </a:rPr>
              <a:t>V?</a:t>
            </a:r>
          </a:p>
        </p:txBody>
      </p:sp>
      <p:sp>
        <p:nvSpPr>
          <p:cNvPr id="11" name="Speech Bubble: Rectangle with Corners Rounded 18">
            <a:extLst>
              <a:ext uri="{FF2B5EF4-FFF2-40B4-BE49-F238E27FC236}">
                <a16:creationId xmlns:a16="http://schemas.microsoft.com/office/drawing/2014/main" id="{D43F4430-7B34-C28F-3F57-00D02A68F280}"/>
              </a:ext>
            </a:extLst>
          </p:cNvPr>
          <p:cNvSpPr/>
          <p:nvPr/>
        </p:nvSpPr>
        <p:spPr bwMode="auto">
          <a:xfrm>
            <a:off x="1212815" y="2458418"/>
            <a:ext cx="2750591" cy="1019856"/>
          </a:xfrm>
          <a:prstGeom prst="wedgeRoundRectCallout">
            <a:avLst>
              <a:gd name="adj1" fmla="val 21237"/>
              <a:gd name="adj2" fmla="val 3915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A11133-D361-BFF6-C259-78465F06310B}"/>
              </a:ext>
            </a:extLst>
          </p:cNvPr>
          <p:cNvSpPr txBox="1"/>
          <p:nvPr/>
        </p:nvSpPr>
        <p:spPr>
          <a:xfrm>
            <a:off x="1374709" y="2577184"/>
            <a:ext cx="2392756" cy="492443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El Prius V </a:t>
            </a:r>
            <a:r>
              <a:rPr lang="en-US" sz="1600" err="1"/>
              <a:t>acelera</a:t>
            </a:r>
            <a:r>
              <a:rPr lang="en-US" sz="1600"/>
              <a:t> de 0 a 60 mph </a:t>
            </a:r>
            <a:r>
              <a:rPr lang="en-US" sz="1600" err="1"/>
              <a:t>en</a:t>
            </a:r>
            <a:r>
              <a:rPr lang="en-US" sz="1600"/>
              <a:t> 9,51 </a:t>
            </a:r>
            <a:r>
              <a:rPr lang="en-US" sz="1600" err="1"/>
              <a:t>segundos</a:t>
            </a:r>
            <a:r>
              <a:rPr lang="en-US" sz="1600"/>
              <a:t>.</a:t>
            </a:r>
            <a:endParaRPr lang="en-US" sz="4000" baseline="30000">
              <a:cs typeface="Segoe U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539779-2B7F-3896-3523-5000221D83AC}"/>
              </a:ext>
            </a:extLst>
          </p:cNvPr>
          <p:cNvGrpSpPr/>
          <p:nvPr/>
        </p:nvGrpSpPr>
        <p:grpSpPr>
          <a:xfrm>
            <a:off x="4129845" y="2025274"/>
            <a:ext cx="6723529" cy="4497935"/>
            <a:chOff x="4129845" y="2025274"/>
            <a:chExt cx="6723529" cy="4497935"/>
          </a:xfrm>
        </p:grpSpPr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5013AE2-D096-FFC9-C0DF-BFCE1969A041}"/>
                </a:ext>
              </a:extLst>
            </p:cNvPr>
            <p:cNvSpPr txBox="1">
              <a:spLocks/>
            </p:cNvSpPr>
            <p:nvPr/>
          </p:nvSpPr>
          <p:spPr>
            <a:xfrm>
              <a:off x="9143623" y="5289997"/>
              <a:ext cx="1709751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25" name="Graphic 2">
              <a:extLst>
                <a:ext uri="{FF2B5EF4-FFF2-40B4-BE49-F238E27FC236}">
                  <a16:creationId xmlns:a16="http://schemas.microsoft.com/office/drawing/2014/main" id="{DE03C048-0D39-1E0D-D7F1-3C097EFB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73089" y="3941868"/>
              <a:ext cx="1220067" cy="1290253"/>
            </a:xfrm>
            <a:prstGeom prst="rect">
              <a:avLst/>
            </a:prstGeom>
          </p:spPr>
        </p:pic>
        <p:sp>
          <p:nvSpPr>
            <p:cNvPr id="27" name="Arrow: Right 10">
              <a:extLst>
                <a:ext uri="{FF2B5EF4-FFF2-40B4-BE49-F238E27FC236}">
                  <a16:creationId xmlns:a16="http://schemas.microsoft.com/office/drawing/2014/main" id="{28F890F8-6832-BC65-94A1-7314D4695654}"/>
                </a:ext>
              </a:extLst>
            </p:cNvPr>
            <p:cNvSpPr/>
            <p:nvPr/>
          </p:nvSpPr>
          <p:spPr bwMode="auto">
            <a:xfrm>
              <a:off x="6203211" y="4697817"/>
              <a:ext cx="3076724" cy="26132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row: Right 11">
              <a:extLst>
                <a:ext uri="{FF2B5EF4-FFF2-40B4-BE49-F238E27FC236}">
                  <a16:creationId xmlns:a16="http://schemas.microsoft.com/office/drawing/2014/main" id="{6802AB00-63B0-EEBC-AC86-0BF43E28B392}"/>
                </a:ext>
              </a:extLst>
            </p:cNvPr>
            <p:cNvSpPr/>
            <p:nvPr/>
          </p:nvSpPr>
          <p:spPr bwMode="auto">
            <a:xfrm>
              <a:off x="4267200" y="3973716"/>
              <a:ext cx="5012735" cy="214242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6B4F1D4B-170C-F677-F9EB-A36C399C3487}"/>
                </a:ext>
              </a:extLst>
            </p:cNvPr>
            <p:cNvSpPr/>
            <p:nvPr/>
          </p:nvSpPr>
          <p:spPr>
            <a:xfrm>
              <a:off x="4129845" y="2025274"/>
              <a:ext cx="258618" cy="2102132"/>
            </a:xfrm>
            <a:prstGeom prst="rightBrace">
              <a:avLst>
                <a:gd name="adj1" fmla="val 8333"/>
                <a:gd name="adj2" fmla="val 97453"/>
              </a:avLst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19FA223-25F8-2BA6-4A96-4C235C0092B1}"/>
              </a:ext>
            </a:extLst>
          </p:cNvPr>
          <p:cNvSpPr txBox="1"/>
          <p:nvPr/>
        </p:nvSpPr>
        <p:spPr>
          <a:xfrm>
            <a:off x="3081565" y="4995910"/>
            <a:ext cx="2210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1865484">
              <a:buNone/>
              <a:defRPr/>
            </a:pPr>
            <a:r>
              <a:rPr lang="en-US" sz="1400">
                <a:latin typeface="Aptos" panose="020B0004020202020204" pitchFamily="34" charset="0"/>
                <a:cs typeface="Segoe UI Semilight"/>
              </a:rPr>
              <a:t>¿</a:t>
            </a:r>
            <a:r>
              <a:rPr lang="en-US" sz="1400" err="1">
                <a:latin typeface="Aptos" panose="020B0004020202020204" pitchFamily="34" charset="0"/>
                <a:cs typeface="Segoe UI Semilight"/>
              </a:rPr>
              <a:t>Qué</a:t>
            </a:r>
            <a:r>
              <a:rPr lang="en-US" sz="1400">
                <a:latin typeface="Aptos" panose="020B0004020202020204" pitchFamily="34" charset="0"/>
                <a:cs typeface="Segoe UI Semilight"/>
              </a:rPr>
              <a:t> tan </a:t>
            </a:r>
            <a:r>
              <a:rPr lang="en-US" sz="1400" err="1">
                <a:latin typeface="Aptos" panose="020B0004020202020204" pitchFamily="34" charset="0"/>
                <a:cs typeface="Segoe UI Semilight"/>
              </a:rPr>
              <a:t>rápido</a:t>
            </a:r>
            <a:r>
              <a:rPr lang="en-US" sz="1400">
                <a:latin typeface="Aptos" panose="020B0004020202020204" pitchFamily="34" charset="0"/>
                <a:cs typeface="Segoe UI Semilight"/>
              </a:rPr>
              <a:t> es </a:t>
            </a:r>
            <a:r>
              <a:rPr lang="en-US" sz="1400" err="1">
                <a:latin typeface="Aptos" panose="020B0004020202020204" pitchFamily="34" charset="0"/>
                <a:cs typeface="Segoe UI Semilight"/>
              </a:rPr>
              <a:t>el</a:t>
            </a:r>
            <a:r>
              <a:rPr lang="en-US" sz="1400">
                <a:latin typeface="Aptos" panose="020B0004020202020204" pitchFamily="34" charset="0"/>
                <a:cs typeface="Segoe UI Semilight"/>
              </a:rPr>
              <a:t> Insight?</a:t>
            </a:r>
          </a:p>
        </p:txBody>
      </p:sp>
    </p:spTree>
    <p:extLst>
      <p:ext uri="{BB962C8B-B14F-4D97-AF65-F5344CB8AC3E}">
        <p14:creationId xmlns:p14="http://schemas.microsoft.com/office/powerpoint/2010/main" val="208418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B6D5A-1E23-FE7C-6155-DB3370C10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D48E-4556-F839-0947-3D37D390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soporte multiturn (Codígo)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54B174-BD2C-E53D-B3F5-6AF30CFF0051}"/>
              </a:ext>
            </a:extLst>
          </p:cNvPr>
          <p:cNvSpPr/>
          <p:nvPr/>
        </p:nvSpPr>
        <p:spPr>
          <a:xfrm>
            <a:off x="1049416" y="1681346"/>
            <a:ext cx="10625348" cy="4294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A25F6-9E89-DF67-6902-EB9D14DF6ED0}"/>
              </a:ext>
            </a:extLst>
          </p:cNvPr>
          <p:cNvSpPr txBox="1"/>
          <p:nvPr/>
        </p:nvSpPr>
        <p:spPr>
          <a:xfrm>
            <a:off x="1148468" y="1808979"/>
            <a:ext cx="10313064" cy="3925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"system"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SYSTEM_MESSAGE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pPr>
              <a:lnSpc>
                <a:spcPts val="2025"/>
              </a:lnSpc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Your question: 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matches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messages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append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Sources: 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matches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response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chat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completions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temperature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)</a:t>
            </a:r>
          </a:p>
          <a:p>
            <a:pPr>
              <a:lnSpc>
                <a:spcPts val="2025"/>
              </a:lnSpc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bot_response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choices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content</a:t>
            </a: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append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"assistant"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bot_response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5CB22-EE54-DBDD-9F3E-C92A5A283B0F}"/>
              </a:ext>
            </a:extLst>
          </p:cNvPr>
          <p:cNvSpPr txBox="1"/>
          <p:nvPr/>
        </p:nvSpPr>
        <p:spPr>
          <a:xfrm>
            <a:off x="1049414" y="6168909"/>
            <a:ext cx="1062534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hlinkClick r:id="rId2"/>
              </a:rPr>
              <a:t>rag_multiturn.py</a:t>
            </a:r>
          </a:p>
        </p:txBody>
      </p:sp>
    </p:spTree>
    <p:extLst>
      <p:ext uri="{BB962C8B-B14F-4D97-AF65-F5344CB8AC3E}">
        <p14:creationId xmlns:p14="http://schemas.microsoft.com/office/powerpoint/2010/main" val="1280142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841A-EE18-2F8F-3A0C-CB2CFC6C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9B8F-955D-C596-292D-C966A8F4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394758"/>
            <a:ext cx="10913982" cy="1325563"/>
          </a:xfrm>
        </p:spPr>
        <p:txBody>
          <a:bodyPr/>
          <a:lstStyle/>
          <a:p>
            <a:r>
              <a:rPr lang="es-MX"/>
              <a:t>RAG con multiturn + query </a:t>
            </a:r>
            <a:r>
              <a:rPr lang="en-US" err="1"/>
              <a:t>reescritura</a:t>
            </a:r>
            <a:r>
              <a:rPr lang="en-US"/>
              <a:t> (</a:t>
            </a:r>
            <a:r>
              <a:rPr lang="es-MX"/>
              <a:t>rewriting)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E642-EA96-30D7-DD19-5441C5EADC8B}"/>
              </a:ext>
            </a:extLst>
          </p:cNvPr>
          <p:cNvGrpSpPr/>
          <p:nvPr/>
        </p:nvGrpSpPr>
        <p:grpSpPr>
          <a:xfrm>
            <a:off x="4116878" y="3826319"/>
            <a:ext cx="6493288" cy="2793128"/>
            <a:chOff x="3067462" y="3428825"/>
            <a:chExt cx="6493288" cy="279312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06B11B42-E5E1-1B87-E512-A8225B050357}"/>
                </a:ext>
              </a:extLst>
            </p:cNvPr>
            <p:cNvSpPr txBox="1">
              <a:spLocks/>
            </p:cNvSpPr>
            <p:nvPr/>
          </p:nvSpPr>
          <p:spPr>
            <a:xfrm>
              <a:off x="7964251" y="4988741"/>
              <a:ext cx="1596499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6" name="Graphic 2">
              <a:extLst>
                <a:ext uri="{FF2B5EF4-FFF2-40B4-BE49-F238E27FC236}">
                  <a16:creationId xmlns:a16="http://schemas.microsoft.com/office/drawing/2014/main" id="{966AE271-5B56-722F-92E2-11C662A18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3673" y="3960073"/>
              <a:ext cx="937363" cy="991286"/>
            </a:xfrm>
            <a:prstGeom prst="rect">
              <a:avLst/>
            </a:prstGeom>
          </p:spPr>
        </p:pic>
        <p:sp>
          <p:nvSpPr>
            <p:cNvPr id="7" name="Arrow: Right 10">
              <a:extLst>
                <a:ext uri="{FF2B5EF4-FFF2-40B4-BE49-F238E27FC236}">
                  <a16:creationId xmlns:a16="http://schemas.microsoft.com/office/drawing/2014/main" id="{A4D3633C-56EE-349B-8B98-2F1297F84C47}"/>
                </a:ext>
              </a:extLst>
            </p:cNvPr>
            <p:cNvSpPr/>
            <p:nvPr/>
          </p:nvSpPr>
          <p:spPr bwMode="auto">
            <a:xfrm>
              <a:off x="5849453" y="4417055"/>
              <a:ext cx="2381066" cy="2613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11">
              <a:extLst>
                <a:ext uri="{FF2B5EF4-FFF2-40B4-BE49-F238E27FC236}">
                  <a16:creationId xmlns:a16="http://schemas.microsoft.com/office/drawing/2014/main" id="{D7BF96AE-5CFA-EC6A-875C-3E980058DAEB}"/>
                </a:ext>
              </a:extLst>
            </p:cNvPr>
            <p:cNvSpPr/>
            <p:nvPr/>
          </p:nvSpPr>
          <p:spPr bwMode="auto">
            <a:xfrm>
              <a:off x="3067462" y="3428825"/>
              <a:ext cx="3665903" cy="292955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A4AF01-87E4-EB2E-5F86-D9BCB3A04A56}"/>
              </a:ext>
            </a:extLst>
          </p:cNvPr>
          <p:cNvGrpSpPr/>
          <p:nvPr/>
        </p:nvGrpSpPr>
        <p:grpSpPr>
          <a:xfrm>
            <a:off x="7872705" y="2515024"/>
            <a:ext cx="3480724" cy="1233213"/>
            <a:chOff x="16298870" y="3506254"/>
            <a:chExt cx="5090699" cy="2358066"/>
          </a:xfrm>
        </p:grpSpPr>
        <p:sp>
          <p:nvSpPr>
            <p:cNvPr id="15" name="Speech Bubble: Rectangle with Corners Rounded 18">
              <a:extLst>
                <a:ext uri="{FF2B5EF4-FFF2-40B4-BE49-F238E27FC236}">
                  <a16:creationId xmlns:a16="http://schemas.microsoft.com/office/drawing/2014/main" id="{EA392175-0D16-4410-1802-91A3D0588325}"/>
                </a:ext>
              </a:extLst>
            </p:cNvPr>
            <p:cNvSpPr/>
            <p:nvPr/>
          </p:nvSpPr>
          <p:spPr bwMode="auto">
            <a:xfrm>
              <a:off x="16298870" y="3506254"/>
              <a:ext cx="5090699" cy="2358066"/>
            </a:xfrm>
            <a:prstGeom prst="wedgeRoundRectCallout">
              <a:avLst>
                <a:gd name="adj1" fmla="val 4726"/>
                <a:gd name="adj2" fmla="val 86105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E576D1-BF6B-F6E4-4E03-3F9E4FB4E48E}"/>
                </a:ext>
              </a:extLst>
            </p:cNvPr>
            <p:cNvSpPr txBox="1"/>
            <p:nvPr/>
          </p:nvSpPr>
          <p:spPr>
            <a:xfrm>
              <a:off x="16615798" y="3794517"/>
              <a:ext cx="4578757" cy="1588976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>
                  <a:latin typeface="Aptos" panose="020B0004020202020204" pitchFamily="34" charset="0"/>
                  <a:ea typeface="Menlo"/>
                  <a:cs typeface="Menlo"/>
                </a:rPr>
                <a:t>El Insight 2011 </a:t>
              </a:r>
              <a:r>
                <a:rPr lang="en-US" sz="1800" err="1">
                  <a:latin typeface="Aptos" panose="020B0004020202020204" pitchFamily="34" charset="0"/>
                  <a:ea typeface="Menlo"/>
                  <a:cs typeface="Menlo"/>
                </a:rPr>
                <a:t>tiene</a:t>
              </a:r>
              <a:r>
                <a:rPr lang="en-US" sz="1800">
                  <a:latin typeface="Aptos" panose="020B0004020202020204" pitchFamily="34" charset="0"/>
                  <a:ea typeface="Menlo"/>
                  <a:cs typeface="Menlo"/>
                </a:rPr>
                <a:t> un </a:t>
              </a:r>
              <a:r>
                <a:rPr lang="en-US" sz="1800" err="1">
                  <a:latin typeface="Aptos" panose="020B0004020202020204" pitchFamily="34" charset="0"/>
                  <a:ea typeface="Menlo"/>
                  <a:cs typeface="Menlo"/>
                </a:rPr>
                <a:t>tiempo</a:t>
              </a:r>
              <a:r>
                <a:rPr lang="en-US" sz="1800">
                  <a:latin typeface="Aptos" panose="020B0004020202020204" pitchFamily="34" charset="0"/>
                  <a:ea typeface="Menlo"/>
                  <a:cs typeface="Menlo"/>
                </a:rPr>
                <a:t> de </a:t>
              </a:r>
              <a:r>
                <a:rPr lang="en-US" sz="1800" err="1">
                  <a:latin typeface="Aptos" panose="020B0004020202020204" pitchFamily="34" charset="0"/>
                  <a:ea typeface="Menlo"/>
                  <a:cs typeface="Menlo"/>
                </a:rPr>
                <a:t>aceleración</a:t>
              </a:r>
              <a:r>
                <a:rPr lang="en-US" sz="1800">
                  <a:latin typeface="Aptos" panose="020B0004020202020204" pitchFamily="34" charset="0"/>
                  <a:ea typeface="Menlo"/>
                  <a:cs typeface="Menlo"/>
                </a:rPr>
                <a:t> de 9,52 </a:t>
              </a:r>
              <a:r>
                <a:rPr lang="en-US" sz="1800" err="1">
                  <a:latin typeface="Aptos" panose="020B0004020202020204" pitchFamily="34" charset="0"/>
                  <a:ea typeface="Menlo"/>
                  <a:cs typeface="Menlo"/>
                </a:rPr>
                <a:t>segundos</a:t>
              </a:r>
              <a:r>
                <a:rPr lang="en-US" sz="1800">
                  <a:latin typeface="Aptos" panose="020B0004020202020204" pitchFamily="34" charset="0"/>
                  <a:ea typeface="Menlo"/>
                  <a:cs typeface="Menlo"/>
                </a:rPr>
                <a:t>.</a:t>
              </a:r>
              <a:endParaRPr lang="en-US" sz="1800" baseline="30000">
                <a:latin typeface="Aptos" panose="020B0004020202020204" pitchFamily="34" charset="0"/>
                <a:cs typeface="Segoe UI"/>
              </a:endParaRPr>
            </a:p>
          </p:txBody>
        </p:sp>
      </p:grpSp>
      <p:pic>
        <p:nvPicPr>
          <p:cNvPr id="17" name="Graphic 13">
            <a:extLst>
              <a:ext uri="{FF2B5EF4-FFF2-40B4-BE49-F238E27FC236}">
                <a16:creationId xmlns:a16="http://schemas.microsoft.com/office/drawing/2014/main" id="{24DAE5EC-B9B4-5B9B-64D0-43774DDC2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0381" y="4402218"/>
            <a:ext cx="884866" cy="91658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85C565B-50A9-53BD-0B17-4EE79016B392}"/>
              </a:ext>
            </a:extLst>
          </p:cNvPr>
          <p:cNvSpPr txBox="1">
            <a:spLocks/>
          </p:cNvSpPr>
          <p:nvPr/>
        </p:nvSpPr>
        <p:spPr>
          <a:xfrm>
            <a:off x="1049416" y="5386235"/>
            <a:ext cx="2051084" cy="101031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2000">
                <a:latin typeface="+mj-lt"/>
                <a:cs typeface="Segoe UI Semilight"/>
              </a:rPr>
              <a:t>User</a:t>
            </a:r>
            <a:endParaRPr lang="en-US"/>
          </a:p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Question</a:t>
            </a:r>
            <a:endParaRPr lang="en-US" sz="2000">
              <a:cs typeface="Segoe UI Semi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6BD102-65B8-0D27-CF51-757AB2E8E6AB}"/>
              </a:ext>
            </a:extLst>
          </p:cNvPr>
          <p:cNvGrpSpPr/>
          <p:nvPr/>
        </p:nvGrpSpPr>
        <p:grpSpPr>
          <a:xfrm>
            <a:off x="1178769" y="3709519"/>
            <a:ext cx="2784637" cy="743490"/>
            <a:chOff x="521530" y="5264589"/>
            <a:chExt cx="4365143" cy="1192933"/>
          </a:xfrm>
        </p:grpSpPr>
        <p:sp>
          <p:nvSpPr>
            <p:cNvPr id="20" name="Speech Bubble: Rectangle with Corners Rounded 7">
              <a:extLst>
                <a:ext uri="{FF2B5EF4-FFF2-40B4-BE49-F238E27FC236}">
                  <a16:creationId xmlns:a16="http://schemas.microsoft.com/office/drawing/2014/main" id="{99D54BFF-3EFA-614D-635D-3B27B292E5E7}"/>
                </a:ext>
              </a:extLst>
            </p:cNvPr>
            <p:cNvSpPr/>
            <p:nvPr/>
          </p:nvSpPr>
          <p:spPr bwMode="auto">
            <a:xfrm>
              <a:off x="521530" y="5264589"/>
              <a:ext cx="4365143" cy="958210"/>
            </a:xfrm>
            <a:prstGeom prst="wedgeRoundRectCallou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 Placeholder 5">
              <a:extLst>
                <a:ext uri="{FF2B5EF4-FFF2-40B4-BE49-F238E27FC236}">
                  <a16:creationId xmlns:a16="http://schemas.microsoft.com/office/drawing/2014/main" id="{C49A55A3-11B6-7014-7846-0EB42859D8C3}"/>
                </a:ext>
              </a:extLst>
            </p:cNvPr>
            <p:cNvSpPr txBox="1">
              <a:spLocks/>
            </p:cNvSpPr>
            <p:nvPr/>
          </p:nvSpPr>
          <p:spPr>
            <a:xfrm>
              <a:off x="672027" y="5311104"/>
              <a:ext cx="4214646" cy="1146418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65484">
                <a:buNone/>
                <a:defRPr/>
              </a:pPr>
              <a:r>
                <a:rPr lang="en-US" sz="2000">
                  <a:latin typeface="Segoe UI"/>
                  <a:cs typeface="Segoe UI Semilight"/>
                </a:rPr>
                <a:t>Y </a:t>
              </a:r>
              <a:r>
                <a:rPr lang="en-US" sz="2000" err="1">
                  <a:latin typeface="Segoe UI"/>
                  <a:cs typeface="Segoe UI Semilight"/>
                </a:rPr>
                <a:t>el</a:t>
              </a:r>
              <a:r>
                <a:rPr lang="en-US" sz="2000">
                  <a:latin typeface="Segoe UI"/>
                  <a:cs typeface="Segoe UI Semilight"/>
                </a:rPr>
                <a:t> </a:t>
              </a:r>
              <a:r>
                <a:rPr lang="en-US" sz="2000" err="1">
                  <a:latin typeface="Segoe UI"/>
                  <a:cs typeface="Segoe UI Semilight"/>
                </a:rPr>
                <a:t>insigt</a:t>
              </a:r>
              <a:r>
                <a:rPr lang="en-US" sz="2000">
                  <a:latin typeface="Segoe UI"/>
                  <a:cs typeface="Segoe UI Semilight"/>
                </a:rPr>
                <a:t>?</a:t>
              </a:r>
              <a:endParaRPr lang="en-US" sz="2000">
                <a:latin typeface="Segoe UI"/>
                <a:cs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E4EE65-26F8-611C-DFFD-1A829E9B315B}"/>
              </a:ext>
            </a:extLst>
          </p:cNvPr>
          <p:cNvGrpSpPr/>
          <p:nvPr/>
        </p:nvGrpSpPr>
        <p:grpSpPr>
          <a:xfrm>
            <a:off x="4448309" y="4328325"/>
            <a:ext cx="4902352" cy="1951516"/>
            <a:chOff x="3398893" y="3930831"/>
            <a:chExt cx="4902352" cy="1951516"/>
          </a:xfrm>
        </p:grpSpPr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B6F456D9-8A2A-5666-1F13-C8350B4FE7E7}"/>
                </a:ext>
              </a:extLst>
            </p:cNvPr>
            <p:cNvSpPr txBox="1">
              <a:spLocks/>
            </p:cNvSpPr>
            <p:nvPr/>
          </p:nvSpPr>
          <p:spPr>
            <a:xfrm>
              <a:off x="4498719" y="4988741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7D387B4-31D5-CE06-A03C-7FBD99EEB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66245" y="3930831"/>
              <a:ext cx="1002993" cy="1108486"/>
            </a:xfrm>
            <a:prstGeom prst="rect">
              <a:avLst/>
            </a:prstGeom>
          </p:spPr>
        </p:pic>
        <p:sp>
          <p:nvSpPr>
            <p:cNvPr id="25" name="Arrow: Right 8">
              <a:extLst>
                <a:ext uri="{FF2B5EF4-FFF2-40B4-BE49-F238E27FC236}">
                  <a16:creationId xmlns:a16="http://schemas.microsoft.com/office/drawing/2014/main" id="{1B010C23-2C6F-3F7A-21F6-FA1C263CA568}"/>
                </a:ext>
              </a:extLst>
            </p:cNvPr>
            <p:cNvSpPr/>
            <p:nvPr/>
          </p:nvSpPr>
          <p:spPr bwMode="auto">
            <a:xfrm>
              <a:off x="3398893" y="4444116"/>
              <a:ext cx="1367352" cy="278148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7564411-B2F8-9A15-0796-4CEF6D13ADA8}"/>
                </a:ext>
              </a:extLst>
            </p:cNvPr>
            <p:cNvSpPr txBox="1"/>
            <p:nvPr/>
          </p:nvSpPr>
          <p:spPr>
            <a:xfrm>
              <a:off x="5920179" y="4774351"/>
              <a:ext cx="2381066" cy="11079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vehicle | year | </a:t>
              </a:r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msrp</a:t>
              </a:r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 | acceleration | mpg 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---  |  ---  |  ---  |  ---  |  ---  |  --- 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Insight | 2010 | 19859.16 | 9.17 | 41.0 Insight | 2011 | 18254.38 | 9.52 | 41.0 Insight | 2012 | 18555.28 | 9.42 | 42.0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A55CBE-6680-71A9-D27B-04B4682D5D80}"/>
              </a:ext>
            </a:extLst>
          </p:cNvPr>
          <p:cNvGrpSpPr/>
          <p:nvPr/>
        </p:nvGrpSpPr>
        <p:grpSpPr>
          <a:xfrm>
            <a:off x="2709180" y="4449568"/>
            <a:ext cx="3106481" cy="2169879"/>
            <a:chOff x="1659764" y="4052074"/>
            <a:chExt cx="3106481" cy="2169879"/>
          </a:xfrm>
        </p:grpSpPr>
        <p:sp>
          <p:nvSpPr>
            <p:cNvPr id="28" name="Arrow: Right 8">
              <a:extLst>
                <a:ext uri="{FF2B5EF4-FFF2-40B4-BE49-F238E27FC236}">
                  <a16:creationId xmlns:a16="http://schemas.microsoft.com/office/drawing/2014/main" id="{30C8DD18-FA10-2A33-4D55-6EAA5F578365}"/>
                </a:ext>
              </a:extLst>
            </p:cNvPr>
            <p:cNvSpPr/>
            <p:nvPr/>
          </p:nvSpPr>
          <p:spPr bwMode="auto">
            <a:xfrm>
              <a:off x="1659764" y="4444116"/>
              <a:ext cx="710070" cy="300790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">
              <a:extLst>
                <a:ext uri="{FF2B5EF4-FFF2-40B4-BE49-F238E27FC236}">
                  <a16:creationId xmlns:a16="http://schemas.microsoft.com/office/drawing/2014/main" id="{7380769E-2F3A-8491-3543-C9F63F786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979" y="4052074"/>
              <a:ext cx="937363" cy="991286"/>
            </a:xfrm>
            <a:prstGeom prst="rect">
              <a:avLst/>
            </a:prstGeom>
          </p:spPr>
        </p:pic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19A8A39E-7DFD-1CD7-ABE5-32C30B4688AF}"/>
                </a:ext>
              </a:extLst>
            </p:cNvPr>
            <p:cNvSpPr txBox="1"/>
            <p:nvPr/>
          </p:nvSpPr>
          <p:spPr>
            <a:xfrm>
              <a:off x="3511964" y="4800543"/>
              <a:ext cx="125428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insight speed</a:t>
              </a:r>
            </a:p>
          </p:txBody>
        </p:sp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4A2E8181-7ADA-A938-1503-C79E439C4ACE}"/>
                </a:ext>
              </a:extLst>
            </p:cNvPr>
            <p:cNvSpPr txBox="1">
              <a:spLocks/>
            </p:cNvSpPr>
            <p:nvPr/>
          </p:nvSpPr>
          <p:spPr>
            <a:xfrm>
              <a:off x="2083485" y="4988741"/>
              <a:ext cx="1596499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</p:grpSp>
      <p:sp>
        <p:nvSpPr>
          <p:cNvPr id="10" name="Speech Bubble: Rectangle with Corners Rounded 7">
            <a:extLst>
              <a:ext uri="{FF2B5EF4-FFF2-40B4-BE49-F238E27FC236}">
                <a16:creationId xmlns:a16="http://schemas.microsoft.com/office/drawing/2014/main" id="{551A31DE-94A9-7CB9-5AD7-F3F0E546DE09}"/>
              </a:ext>
            </a:extLst>
          </p:cNvPr>
          <p:cNvSpPr/>
          <p:nvPr/>
        </p:nvSpPr>
        <p:spPr bwMode="auto">
          <a:xfrm>
            <a:off x="1212815" y="1732466"/>
            <a:ext cx="3106481" cy="597199"/>
          </a:xfrm>
          <a:prstGeom prst="wedgeRoundRectCallout">
            <a:avLst>
              <a:gd name="adj1" fmla="val -19086"/>
              <a:gd name="adj2" fmla="val 2177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9CDC2BC-F6B1-9919-31B0-1FC52E475662}"/>
              </a:ext>
            </a:extLst>
          </p:cNvPr>
          <p:cNvSpPr txBox="1">
            <a:spLocks/>
          </p:cNvSpPr>
          <p:nvPr/>
        </p:nvSpPr>
        <p:spPr>
          <a:xfrm>
            <a:off x="1212815" y="1807148"/>
            <a:ext cx="2904063" cy="42835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600">
                <a:latin typeface="Aptos" panose="020B0004020202020204" pitchFamily="34" charset="0"/>
                <a:cs typeface="Segoe UI Semilight"/>
              </a:rPr>
              <a:t>¿</a:t>
            </a:r>
            <a:r>
              <a:rPr lang="en-US" sz="1600" err="1">
                <a:latin typeface="Aptos" panose="020B0004020202020204" pitchFamily="34" charset="0"/>
                <a:cs typeface="Segoe UI Semilight"/>
              </a:rPr>
              <a:t>Qué</a:t>
            </a:r>
            <a:r>
              <a:rPr lang="en-US" sz="1600">
                <a:latin typeface="Aptos" panose="020B0004020202020204" pitchFamily="34" charset="0"/>
                <a:cs typeface="Segoe UI Semilight"/>
              </a:rPr>
              <a:t> tan </a:t>
            </a:r>
            <a:r>
              <a:rPr lang="en-US" sz="1600" err="1">
                <a:latin typeface="Aptos" panose="020B0004020202020204" pitchFamily="34" charset="0"/>
                <a:cs typeface="Segoe UI Semilight"/>
              </a:rPr>
              <a:t>rápido</a:t>
            </a:r>
            <a:r>
              <a:rPr lang="en-US" sz="1600">
                <a:latin typeface="Aptos" panose="020B0004020202020204" pitchFamily="34" charset="0"/>
                <a:cs typeface="Segoe UI Semilight"/>
              </a:rPr>
              <a:t> es </a:t>
            </a:r>
            <a:r>
              <a:rPr lang="en-US" sz="1600" err="1">
                <a:latin typeface="Aptos" panose="020B0004020202020204" pitchFamily="34" charset="0"/>
                <a:cs typeface="Segoe UI Semilight"/>
              </a:rPr>
              <a:t>el</a:t>
            </a:r>
            <a:r>
              <a:rPr lang="en-US" sz="1600">
                <a:latin typeface="Aptos" panose="020B0004020202020204" pitchFamily="34" charset="0"/>
                <a:cs typeface="Segoe UI Semilight"/>
              </a:rPr>
              <a:t> Prius V?</a:t>
            </a:r>
          </a:p>
        </p:txBody>
      </p:sp>
      <p:sp>
        <p:nvSpPr>
          <p:cNvPr id="13" name="Speech Bubble: Rectangle with Corners Rounded 18">
            <a:extLst>
              <a:ext uri="{FF2B5EF4-FFF2-40B4-BE49-F238E27FC236}">
                <a16:creationId xmlns:a16="http://schemas.microsoft.com/office/drawing/2014/main" id="{6B4E87B4-0460-E9BD-0E70-822D826845DE}"/>
              </a:ext>
            </a:extLst>
          </p:cNvPr>
          <p:cNvSpPr/>
          <p:nvPr/>
        </p:nvSpPr>
        <p:spPr bwMode="auto">
          <a:xfrm>
            <a:off x="1212815" y="2399052"/>
            <a:ext cx="2750591" cy="1019856"/>
          </a:xfrm>
          <a:prstGeom prst="wedgeRoundRectCallout">
            <a:avLst>
              <a:gd name="adj1" fmla="val 21237"/>
              <a:gd name="adj2" fmla="val 3915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30E02-532C-7319-745B-19DF2A9E11E9}"/>
              </a:ext>
            </a:extLst>
          </p:cNvPr>
          <p:cNvSpPr txBox="1"/>
          <p:nvPr/>
        </p:nvSpPr>
        <p:spPr>
          <a:xfrm>
            <a:off x="1391732" y="2650952"/>
            <a:ext cx="2392756" cy="492443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El Prius V </a:t>
            </a:r>
            <a:r>
              <a:rPr lang="en-US" sz="1600" err="1"/>
              <a:t>acelera</a:t>
            </a:r>
            <a:r>
              <a:rPr lang="en-US" sz="1600"/>
              <a:t> de 0 a 60 mph </a:t>
            </a:r>
            <a:r>
              <a:rPr lang="en-US" sz="1600" err="1"/>
              <a:t>en</a:t>
            </a:r>
            <a:r>
              <a:rPr lang="en-US" sz="1600"/>
              <a:t> 9,51 </a:t>
            </a:r>
            <a:r>
              <a:rPr lang="en-US" sz="1600" err="1"/>
              <a:t>segundos</a:t>
            </a:r>
            <a:r>
              <a:rPr lang="en-US" sz="1600"/>
              <a:t>.</a:t>
            </a:r>
            <a:endParaRPr lang="en-US" sz="4000" baseline="30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3881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06945-F95E-D547-1EDC-139A1529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A8D-7B2C-F616-40CE-B7768900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multiturn + query rewriting (Code)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62210-3B2B-6663-D3C9-1ECD33A31565}"/>
              </a:ext>
            </a:extLst>
          </p:cNvPr>
          <p:cNvSpPr/>
          <p:nvPr/>
        </p:nvSpPr>
        <p:spPr>
          <a:xfrm>
            <a:off x="1049416" y="1681345"/>
            <a:ext cx="10625348" cy="4262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75874-62F2-084F-D63C-06851CDBED51}"/>
              </a:ext>
            </a:extLst>
          </p:cNvPr>
          <p:cNvSpPr txBox="1"/>
          <p:nvPr/>
        </p:nvSpPr>
        <p:spPr>
          <a:xfrm>
            <a:off x="1148468" y="1702653"/>
            <a:ext cx="10313064" cy="42100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solidFill>
                  <a:srgbClr val="001080"/>
                </a:solidFill>
                <a:latin typeface="Menlo"/>
              </a:rPr>
              <a:t>messages</a:t>
            </a:r>
            <a:r>
              <a:rPr lang="en-US" sz="1400" dirty="0">
                <a:latin typeface="Menlo"/>
              </a:rPr>
              <a:t> = [{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"role"</a:t>
            </a:r>
            <a:r>
              <a:rPr lang="en-US" sz="1400" dirty="0">
                <a:latin typeface="Menlo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"system"</a:t>
            </a:r>
            <a:r>
              <a:rPr lang="en-US" sz="1400" dirty="0">
                <a:latin typeface="Menlo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"content"</a:t>
            </a:r>
            <a:r>
              <a:rPr lang="en-US" sz="1400" dirty="0">
                <a:latin typeface="Menlo"/>
              </a:rPr>
              <a:t>: </a:t>
            </a:r>
            <a:r>
              <a:rPr lang="en-US" sz="1400" dirty="0">
                <a:solidFill>
                  <a:srgbClr val="0070C1"/>
                </a:solidFill>
                <a:latin typeface="Menlo"/>
              </a:rPr>
              <a:t>SYSTEM_MESSAGE</a:t>
            </a:r>
            <a:r>
              <a:rPr lang="en-US" sz="1400" dirty="0">
                <a:latin typeface="Menlo"/>
              </a:rPr>
              <a:t>}]</a:t>
            </a:r>
          </a:p>
          <a:p>
            <a:br>
              <a:rPr lang="en-US" sz="1400" dirty="0">
                <a:latin typeface="Menlo"/>
              </a:rPr>
            </a:br>
            <a:r>
              <a:rPr lang="en-US" sz="1400" dirty="0">
                <a:solidFill>
                  <a:srgbClr val="AF00DB"/>
                </a:solidFill>
                <a:latin typeface="Menlo"/>
              </a:rPr>
              <a:t>while</a:t>
            </a:r>
            <a:r>
              <a:rPr lang="en-US" sz="1400" dirty="0">
                <a:latin typeface="Menl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Menlo"/>
              </a:rPr>
              <a:t>True</a:t>
            </a:r>
            <a:r>
              <a:rPr lang="en-US" sz="1400" dirty="0">
                <a:latin typeface="Menlo"/>
              </a:rPr>
              <a:t>:</a:t>
            </a:r>
          </a:p>
          <a:p>
            <a:r>
              <a:rPr lang="en-US" sz="1400" dirty="0">
                <a:solidFill>
                  <a:srgbClr val="001080"/>
                </a:solidFill>
                <a:latin typeface="Menlo"/>
              </a:rPr>
              <a:t> question</a:t>
            </a:r>
            <a:r>
              <a:rPr lang="en-US" sz="1400" dirty="0">
                <a:latin typeface="Menlo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Menlo"/>
              </a:rPr>
              <a:t>input</a:t>
            </a:r>
            <a:r>
              <a:rPr lang="en-US" sz="1400" dirty="0">
                <a:latin typeface="Menlo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sz="1400" dirty="0">
                <a:solidFill>
                  <a:srgbClr val="EE0000"/>
                </a:solidFill>
                <a:latin typeface="Menlo"/>
              </a:rPr>
              <a:t>\</a:t>
            </a:r>
            <a:r>
              <a:rPr lang="en-US" sz="1400" dirty="0" err="1">
                <a:solidFill>
                  <a:srgbClr val="EE0000"/>
                </a:solidFill>
                <a:latin typeface="Menlo"/>
              </a:rPr>
              <a:t>n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Your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question: "</a:t>
            </a:r>
            <a:r>
              <a:rPr lang="en-US" sz="1400" dirty="0">
                <a:latin typeface="Menlo"/>
              </a:rPr>
              <a:t>)</a:t>
            </a:r>
          </a:p>
          <a:p>
            <a:r>
              <a:rPr lang="en-US" sz="1400" dirty="0">
                <a:solidFill>
                  <a:srgbClr val="001080"/>
                </a:solidFill>
                <a:latin typeface="Menlo"/>
              </a:rPr>
              <a:t> response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 </a:t>
            </a:r>
            <a:r>
              <a:rPr lang="en-US" sz="1400" dirty="0">
                <a:latin typeface="Menlo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Menlo"/>
              </a:rPr>
              <a:t>client</a:t>
            </a:r>
            <a:r>
              <a:rPr lang="en-US" sz="1400" dirty="0" err="1">
                <a:solidFill>
                  <a:srgbClr val="3B3B3B"/>
                </a:solidFill>
                <a:latin typeface="Menlo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/>
              </a:rPr>
              <a:t>chat</a:t>
            </a:r>
            <a:r>
              <a:rPr lang="en-US" sz="1400" dirty="0" err="1">
                <a:solidFill>
                  <a:srgbClr val="3B3B3B"/>
                </a:solidFill>
                <a:latin typeface="Menlo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/>
              </a:rPr>
              <a:t>completions</a:t>
            </a:r>
            <a:r>
              <a:rPr lang="en-US" sz="1400" dirty="0" err="1">
                <a:solidFill>
                  <a:srgbClr val="3B3B3B"/>
                </a:solidFill>
                <a:latin typeface="Menlo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Menlo"/>
              </a:rPr>
              <a:t>create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(</a:t>
            </a:r>
            <a:endParaRPr lang="en-US" sz="1400" dirty="0">
              <a:latin typeface="Menlo"/>
            </a:endParaRPr>
          </a:p>
          <a:p>
            <a:r>
              <a:rPr lang="en-US" sz="1400" dirty="0">
                <a:solidFill>
                  <a:srgbClr val="001080"/>
                </a:solidFill>
                <a:latin typeface="Menlo"/>
              </a:rPr>
              <a:t> model</a:t>
            </a:r>
            <a:r>
              <a:rPr lang="en-US" sz="1400" dirty="0">
                <a:latin typeface="Menlo"/>
              </a:rPr>
              <a:t>=</a:t>
            </a:r>
            <a:r>
              <a:rPr lang="en-US" sz="1400" dirty="0">
                <a:solidFill>
                  <a:srgbClr val="0070C1"/>
                </a:solidFill>
                <a:latin typeface="Menlo"/>
              </a:rPr>
              <a:t>MODEL_NAME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,</a:t>
            </a:r>
            <a:endParaRPr lang="en-US" sz="1400" dirty="0">
              <a:latin typeface="Menlo"/>
            </a:endParaRPr>
          </a:p>
          <a:p>
            <a:r>
              <a:rPr lang="en-US" sz="1400" dirty="0">
                <a:solidFill>
                  <a:srgbClr val="001080"/>
                </a:solidFill>
                <a:latin typeface="Menlo"/>
              </a:rPr>
              <a:t> messages</a:t>
            </a:r>
            <a:r>
              <a:rPr lang="en-US" sz="1400" dirty="0">
                <a:latin typeface="Menlo"/>
              </a:rPr>
              <a:t>=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[</a:t>
            </a:r>
            <a:endParaRPr lang="en-US" sz="1400" dirty="0">
              <a:latin typeface="Menlo"/>
            </a:endParaRPr>
          </a:p>
          <a:p>
            <a:r>
              <a:rPr lang="en-US" sz="1400" dirty="0">
                <a:solidFill>
                  <a:srgbClr val="3B3B3B"/>
                </a:solidFill>
                <a:latin typeface="Menlo"/>
              </a:rPr>
              <a:t>  {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"role"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"system"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"content"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: </a:t>
            </a:r>
            <a:r>
              <a:rPr lang="en-US" sz="1400" dirty="0">
                <a:solidFill>
                  <a:srgbClr val="0070C1"/>
                </a:solidFill>
                <a:latin typeface="Menlo"/>
              </a:rPr>
              <a:t>QUERY_REWRITE_SYSTEM_MESSAGE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},</a:t>
            </a:r>
            <a:endParaRPr lang="en-US" sz="1400" dirty="0">
              <a:latin typeface="Menlo"/>
            </a:endParaRPr>
          </a:p>
          <a:p>
            <a:r>
              <a:rPr lang="en-US" sz="1400" dirty="0">
                <a:solidFill>
                  <a:srgbClr val="3B3B3B"/>
                </a:solidFill>
                <a:latin typeface="Menlo"/>
              </a:rPr>
              <a:t>  {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"role"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"user"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"content"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: </a:t>
            </a:r>
            <a:r>
              <a:rPr lang="en-US" sz="1400" dirty="0" err="1">
                <a:solidFill>
                  <a:srgbClr val="0000FF"/>
                </a:solidFill>
                <a:latin typeface="Menlo"/>
              </a:rPr>
              <a:t>f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"New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question: </a:t>
            </a:r>
            <a:r>
              <a:rPr lang="en-US" sz="1400" dirty="0">
                <a:solidFill>
                  <a:srgbClr val="0000FF"/>
                </a:solidFill>
                <a:latin typeface="Menlo"/>
              </a:rPr>
              <a:t>{</a:t>
            </a:r>
            <a:r>
              <a:rPr lang="en-US" sz="1400" dirty="0">
                <a:solidFill>
                  <a:srgbClr val="001080"/>
                </a:solidFill>
                <a:latin typeface="Menlo"/>
              </a:rPr>
              <a:t>question</a:t>
            </a:r>
            <a:r>
              <a:rPr lang="en-US" sz="1400" dirty="0">
                <a:solidFill>
                  <a:srgbClr val="0000FF"/>
                </a:solidFill>
                <a:latin typeface="Menlo"/>
              </a:rPr>
              <a:t>}</a:t>
            </a:r>
            <a:r>
              <a:rPr lang="en-US" sz="1400" dirty="0">
                <a:solidFill>
                  <a:srgbClr val="EE0000"/>
                </a:solidFill>
                <a:latin typeface="Menlo"/>
              </a:rPr>
              <a:t>\</a:t>
            </a:r>
            <a:r>
              <a:rPr lang="en-US" sz="1400" dirty="0" err="1">
                <a:solidFill>
                  <a:srgbClr val="EE0000"/>
                </a:solidFill>
                <a:latin typeface="Menlo"/>
              </a:rPr>
              <a:t>n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History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:</a:t>
            </a:r>
            <a:r>
              <a:rPr lang="en-US" sz="1400" dirty="0">
                <a:solidFill>
                  <a:srgbClr val="0000FF"/>
                </a:solidFill>
                <a:latin typeface="Menlo"/>
              </a:rPr>
              <a:t>{</a:t>
            </a:r>
            <a:r>
              <a:rPr lang="en-US" sz="1400" dirty="0">
                <a:solidFill>
                  <a:srgbClr val="001080"/>
                </a:solidFill>
                <a:latin typeface="Menlo"/>
              </a:rPr>
              <a:t>messages</a:t>
            </a:r>
            <a:r>
              <a:rPr lang="en-US" sz="1400" dirty="0">
                <a:solidFill>
                  <a:srgbClr val="0000FF"/>
                </a:solidFill>
                <a:latin typeface="Menlo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}])</a:t>
            </a:r>
            <a:endParaRPr lang="en-US" sz="1400" dirty="0">
              <a:latin typeface="Menlo"/>
            </a:endParaRPr>
          </a:p>
          <a:p>
            <a:r>
              <a:rPr lang="en-US" sz="1400">
                <a:solidFill>
                  <a:srgbClr val="001080"/>
                </a:solidFill>
                <a:latin typeface="Menlo"/>
              </a:rPr>
              <a:t> search_query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 </a:t>
            </a:r>
            <a:r>
              <a:rPr lang="en-US" sz="1400" dirty="0">
                <a:latin typeface="Menlo"/>
              </a:rPr>
              <a:t>=</a:t>
            </a:r>
            <a:r>
              <a:rPr lang="en-US" sz="1400">
                <a:solidFill>
                  <a:srgbClr val="3B3B3B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001080"/>
                </a:solidFill>
                <a:latin typeface="Menlo"/>
              </a:rPr>
              <a:t>response</a:t>
            </a:r>
            <a:r>
              <a:rPr lang="en-US" sz="1400" err="1">
                <a:solidFill>
                  <a:srgbClr val="3B3B3B"/>
                </a:solidFill>
                <a:latin typeface="Menlo"/>
              </a:rPr>
              <a:t>.</a:t>
            </a:r>
            <a:r>
              <a:rPr lang="en-US" sz="1400" err="1">
                <a:solidFill>
                  <a:srgbClr val="001080"/>
                </a:solidFill>
                <a:latin typeface="Menlo"/>
              </a:rPr>
              <a:t>choices</a:t>
            </a:r>
            <a:r>
              <a:rPr lang="en-US" sz="1400" dirty="0">
                <a:solidFill>
                  <a:srgbClr val="3B3B3B"/>
                </a:solidFill>
                <a:latin typeface="Menlo"/>
              </a:rPr>
              <a:t>[</a:t>
            </a:r>
            <a:r>
              <a:rPr lang="en-US" sz="1400" dirty="0">
                <a:solidFill>
                  <a:srgbClr val="098658"/>
                </a:solidFill>
                <a:latin typeface="Menlo"/>
              </a:rPr>
              <a:t>0</a:t>
            </a:r>
            <a:r>
              <a:rPr lang="en-US" sz="1400">
                <a:solidFill>
                  <a:srgbClr val="3B3B3B"/>
                </a:solidFill>
                <a:latin typeface="Menlo"/>
              </a:rPr>
              <a:t>].</a:t>
            </a:r>
            <a:r>
              <a:rPr lang="en-US" sz="1400" err="1">
                <a:solidFill>
                  <a:srgbClr val="001080"/>
                </a:solidFill>
                <a:latin typeface="Menlo"/>
              </a:rPr>
              <a:t>message</a:t>
            </a:r>
            <a:r>
              <a:rPr lang="en-US" sz="1400" err="1">
                <a:solidFill>
                  <a:srgbClr val="3B3B3B"/>
                </a:solidFill>
                <a:latin typeface="Menlo"/>
              </a:rPr>
              <a:t>.</a:t>
            </a:r>
            <a:r>
              <a:rPr lang="en-US" sz="1400" err="1">
                <a:solidFill>
                  <a:srgbClr val="001080"/>
                </a:solidFill>
                <a:latin typeface="Menlo"/>
              </a:rPr>
              <a:t>content</a:t>
            </a:r>
            <a:endParaRPr lang="en-US" sz="1400">
              <a:solidFill>
                <a:srgbClr val="000000"/>
              </a:solidFill>
              <a:latin typeface="Menlo"/>
            </a:endParaRPr>
          </a:p>
          <a:p>
            <a:endParaRPr lang="en-US" sz="1400" dirty="0">
              <a:solidFill>
                <a:srgbClr val="000000"/>
              </a:solidFill>
              <a:latin typeface="Menlo"/>
            </a:endParaRPr>
          </a:p>
          <a:p>
            <a:r>
              <a:rPr lang="en-US" sz="1400">
                <a:solidFill>
                  <a:srgbClr val="001080"/>
                </a:solidFill>
                <a:latin typeface="Menlo"/>
              </a:rPr>
              <a:t> </a:t>
            </a:r>
            <a:r>
              <a:rPr lang="en-US" sz="1400" dirty="0">
                <a:solidFill>
                  <a:srgbClr val="001080"/>
                </a:solidFill>
                <a:latin typeface="Menlo"/>
              </a:rPr>
              <a:t>matches</a:t>
            </a:r>
            <a:r>
              <a:rPr lang="en-US" sz="1400" dirty="0">
                <a:latin typeface="Menlo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Menlo"/>
              </a:rPr>
              <a:t>search</a:t>
            </a:r>
            <a:r>
              <a:rPr lang="en-US" sz="1400">
                <a:latin typeface="Menlo"/>
              </a:rPr>
              <a:t>(</a:t>
            </a:r>
            <a:r>
              <a:rPr lang="en-US" sz="1400" err="1">
                <a:solidFill>
                  <a:srgbClr val="001080"/>
                </a:solidFill>
                <a:latin typeface="Menlo"/>
              </a:rPr>
              <a:t>search_query</a:t>
            </a:r>
            <a:r>
              <a:rPr lang="en-US" sz="1400" dirty="0">
                <a:latin typeface="Menlo"/>
              </a:rPr>
              <a:t>)</a:t>
            </a:r>
          </a:p>
          <a:p>
            <a:r>
              <a:rPr lang="en-US" sz="1400">
                <a:solidFill>
                  <a:srgbClr val="001080"/>
                </a:solidFill>
                <a:latin typeface="Menlo"/>
              </a:rPr>
              <a:t> messages</a:t>
            </a:r>
            <a:r>
              <a:rPr lang="en-US" sz="1400" err="1">
                <a:latin typeface="Menlo"/>
              </a:rPr>
              <a:t>.</a:t>
            </a:r>
            <a:r>
              <a:rPr lang="en-US" sz="1400" err="1">
                <a:solidFill>
                  <a:srgbClr val="795E26"/>
                </a:solidFill>
                <a:latin typeface="Menlo"/>
              </a:rPr>
              <a:t>append</a:t>
            </a:r>
            <a:r>
              <a:rPr lang="en-US" sz="1400" dirty="0">
                <a:latin typeface="Menlo"/>
              </a:rPr>
              <a:t>({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"role"</a:t>
            </a:r>
            <a:r>
              <a:rPr lang="en-US" sz="1400" dirty="0">
                <a:latin typeface="Menlo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"user"</a:t>
            </a:r>
            <a:r>
              <a:rPr lang="en-US" sz="1400" dirty="0">
                <a:latin typeface="Menlo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"content"</a:t>
            </a:r>
            <a:r>
              <a:rPr lang="en-US" sz="1400" dirty="0">
                <a:latin typeface="Menlo"/>
              </a:rPr>
              <a:t>: </a:t>
            </a:r>
            <a:r>
              <a:rPr lang="en-US" sz="1400" dirty="0">
                <a:solidFill>
                  <a:srgbClr val="0000FF"/>
                </a:solidFill>
                <a:latin typeface="Menlo"/>
              </a:rPr>
              <a:t>f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Menlo"/>
              </a:rPr>
              <a:t>{</a:t>
            </a:r>
            <a:r>
              <a:rPr lang="en-US" sz="1400" dirty="0">
                <a:solidFill>
                  <a:srgbClr val="001080"/>
                </a:solidFill>
                <a:latin typeface="Menlo"/>
              </a:rPr>
              <a:t>question</a:t>
            </a:r>
            <a:r>
              <a:rPr lang="en-US" sz="1400" dirty="0">
                <a:solidFill>
                  <a:srgbClr val="0000FF"/>
                </a:solidFill>
                <a:latin typeface="Menlo"/>
              </a:rPr>
              <a:t>}</a:t>
            </a:r>
            <a:r>
              <a:rPr lang="en-US" sz="1400">
                <a:solidFill>
                  <a:srgbClr val="EE0000"/>
                </a:solidFill>
                <a:latin typeface="Menlo"/>
              </a:rPr>
              <a:t>\</a:t>
            </a:r>
            <a:r>
              <a:rPr lang="en-US" sz="1400" err="1">
                <a:solidFill>
                  <a:srgbClr val="EE0000"/>
                </a:solidFill>
                <a:latin typeface="Menlo"/>
              </a:rPr>
              <a:t>n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Sources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: </a:t>
            </a:r>
            <a:r>
              <a:rPr lang="en-US" sz="1400" dirty="0">
                <a:solidFill>
                  <a:srgbClr val="0000FF"/>
                </a:solidFill>
                <a:latin typeface="Menlo"/>
              </a:rPr>
              <a:t>{</a:t>
            </a:r>
            <a:r>
              <a:rPr lang="en-US" sz="1400" dirty="0">
                <a:solidFill>
                  <a:srgbClr val="001080"/>
                </a:solidFill>
                <a:latin typeface="Menlo"/>
              </a:rPr>
              <a:t>matches</a:t>
            </a:r>
            <a:r>
              <a:rPr lang="en-US" sz="1400" dirty="0">
                <a:solidFill>
                  <a:srgbClr val="0000FF"/>
                </a:solidFill>
                <a:latin typeface="Menlo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sz="1400" dirty="0">
                <a:latin typeface="Menlo"/>
              </a:rPr>
              <a:t>})</a:t>
            </a:r>
          </a:p>
          <a:p>
            <a:r>
              <a:rPr lang="en-US" sz="1400">
                <a:solidFill>
                  <a:srgbClr val="001080"/>
                </a:solidFill>
                <a:latin typeface="Menlo"/>
              </a:rPr>
              <a:t> </a:t>
            </a:r>
            <a:r>
              <a:rPr lang="en-US" sz="1400" dirty="0">
                <a:solidFill>
                  <a:srgbClr val="001080"/>
                </a:solidFill>
                <a:latin typeface="Menlo"/>
              </a:rPr>
              <a:t>response</a:t>
            </a:r>
            <a:r>
              <a:rPr lang="en-US" sz="1400">
                <a:latin typeface="Menlo"/>
              </a:rPr>
              <a:t> = </a:t>
            </a:r>
            <a:r>
              <a:rPr lang="en-US" sz="1400" err="1">
                <a:solidFill>
                  <a:srgbClr val="001080"/>
                </a:solidFill>
                <a:latin typeface="Menlo"/>
              </a:rPr>
              <a:t>client</a:t>
            </a:r>
            <a:r>
              <a:rPr lang="en-US" sz="1400" err="1">
                <a:latin typeface="Menlo"/>
              </a:rPr>
              <a:t>.</a:t>
            </a:r>
            <a:r>
              <a:rPr lang="en-US" sz="1400" err="1">
                <a:solidFill>
                  <a:srgbClr val="001080"/>
                </a:solidFill>
                <a:latin typeface="Menlo"/>
              </a:rPr>
              <a:t>chat</a:t>
            </a:r>
            <a:r>
              <a:rPr lang="en-US" sz="1400" err="1">
                <a:latin typeface="Menlo"/>
              </a:rPr>
              <a:t>.</a:t>
            </a:r>
            <a:r>
              <a:rPr lang="en-US" sz="1400" err="1">
                <a:solidFill>
                  <a:srgbClr val="001080"/>
                </a:solidFill>
                <a:latin typeface="Menlo"/>
              </a:rPr>
              <a:t>completions</a:t>
            </a:r>
            <a:r>
              <a:rPr lang="en-US" sz="1400" err="1">
                <a:latin typeface="Menlo"/>
              </a:rPr>
              <a:t>.</a:t>
            </a:r>
            <a:r>
              <a:rPr lang="en-US" sz="1400" err="1">
                <a:solidFill>
                  <a:srgbClr val="795E26"/>
                </a:solidFill>
                <a:latin typeface="Menlo"/>
              </a:rPr>
              <a:t>create</a:t>
            </a:r>
            <a:r>
              <a:rPr lang="en-US" sz="1400" dirty="0">
                <a:latin typeface="Menlo"/>
              </a:rPr>
              <a:t>(</a:t>
            </a:r>
          </a:p>
          <a:p>
            <a:r>
              <a:rPr lang="en-US" sz="1400">
                <a:solidFill>
                  <a:srgbClr val="001080"/>
                </a:solidFill>
                <a:latin typeface="Menlo"/>
              </a:rPr>
              <a:t>  model</a:t>
            </a:r>
            <a:r>
              <a:rPr lang="en-US" sz="1400">
                <a:latin typeface="Menlo"/>
              </a:rPr>
              <a:t>=</a:t>
            </a:r>
            <a:r>
              <a:rPr lang="en-US" sz="1400">
                <a:solidFill>
                  <a:srgbClr val="0070C1"/>
                </a:solidFill>
                <a:latin typeface="Menlo"/>
              </a:rPr>
              <a:t>MODEL_NAME</a:t>
            </a:r>
            <a:r>
              <a:rPr lang="en-US" sz="1400" dirty="0">
                <a:latin typeface="Menlo"/>
              </a:rPr>
              <a:t>,</a:t>
            </a:r>
          </a:p>
          <a:p>
            <a:r>
              <a:rPr lang="en-US" sz="1400">
                <a:solidFill>
                  <a:srgbClr val="001080"/>
                </a:solidFill>
                <a:latin typeface="Menlo"/>
              </a:rPr>
              <a:t>  </a:t>
            </a:r>
            <a:r>
              <a:rPr lang="en-US" sz="1400" dirty="0">
                <a:solidFill>
                  <a:srgbClr val="001080"/>
                </a:solidFill>
                <a:latin typeface="Menlo"/>
              </a:rPr>
              <a:t>messages</a:t>
            </a:r>
            <a:r>
              <a:rPr lang="en-US" sz="1400" dirty="0">
                <a:latin typeface="Menlo"/>
              </a:rPr>
              <a:t>=</a:t>
            </a:r>
            <a:r>
              <a:rPr lang="en-US" sz="1400" dirty="0">
                <a:solidFill>
                  <a:srgbClr val="001080"/>
                </a:solidFill>
                <a:latin typeface="Menlo"/>
              </a:rPr>
              <a:t>messages</a:t>
            </a:r>
            <a:r>
              <a:rPr lang="en-US" sz="1400" dirty="0">
                <a:latin typeface="Menlo"/>
              </a:rPr>
              <a:t>)</a:t>
            </a:r>
          </a:p>
          <a:p>
            <a:r>
              <a:rPr lang="en-US" sz="1400">
                <a:solidFill>
                  <a:srgbClr val="001080"/>
                </a:solidFill>
                <a:latin typeface="Menlo"/>
              </a:rPr>
              <a:t> bot_response</a:t>
            </a:r>
            <a:r>
              <a:rPr lang="en-US" sz="1400" dirty="0">
                <a:latin typeface="Menlo"/>
              </a:rPr>
              <a:t> = </a:t>
            </a:r>
            <a:r>
              <a:rPr lang="en-US" sz="1400" dirty="0" err="1">
                <a:solidFill>
                  <a:srgbClr val="001080"/>
                </a:solidFill>
                <a:latin typeface="Menlo"/>
              </a:rPr>
              <a:t>response</a:t>
            </a:r>
            <a:r>
              <a:rPr lang="en-US" sz="1400" dirty="0" err="1">
                <a:latin typeface="Menlo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/>
              </a:rPr>
              <a:t>choices</a:t>
            </a:r>
            <a:r>
              <a:rPr lang="en-US" sz="1400" dirty="0">
                <a:latin typeface="Menlo"/>
              </a:rPr>
              <a:t>[</a:t>
            </a:r>
            <a:r>
              <a:rPr lang="en-US" sz="1400" dirty="0">
                <a:solidFill>
                  <a:srgbClr val="098658"/>
                </a:solidFill>
                <a:latin typeface="Menlo"/>
              </a:rPr>
              <a:t>0</a:t>
            </a:r>
            <a:r>
              <a:rPr lang="en-US" sz="1400" dirty="0">
                <a:latin typeface="Menlo"/>
              </a:rPr>
              <a:t>].</a:t>
            </a:r>
            <a:r>
              <a:rPr lang="en-US" sz="1400" dirty="0" err="1">
                <a:solidFill>
                  <a:srgbClr val="001080"/>
                </a:solidFill>
                <a:latin typeface="Menlo"/>
              </a:rPr>
              <a:t>message</a:t>
            </a:r>
            <a:r>
              <a:rPr lang="en-US" sz="1400" dirty="0" err="1">
                <a:latin typeface="Menlo"/>
              </a:rPr>
              <a:t>.</a:t>
            </a:r>
            <a:r>
              <a:rPr lang="en-US" sz="1400" dirty="0" err="1">
                <a:solidFill>
                  <a:srgbClr val="001080"/>
                </a:solidFill>
                <a:latin typeface="Menlo"/>
              </a:rPr>
              <a:t>content</a:t>
            </a:r>
            <a:endParaRPr lang="en-US" sz="1400" dirty="0">
              <a:latin typeface="Menlo"/>
            </a:endParaRPr>
          </a:p>
          <a:p>
            <a:r>
              <a:rPr lang="en-US" sz="1400">
                <a:solidFill>
                  <a:srgbClr val="001080"/>
                </a:solidFill>
                <a:latin typeface="Menlo"/>
              </a:rPr>
              <a:t>  ;</a:t>
            </a:r>
            <a:r>
              <a:rPr lang="en-US" sz="1400" dirty="0">
                <a:solidFill>
                  <a:srgbClr val="001080"/>
                </a:solidFill>
                <a:latin typeface="Menlo"/>
              </a:rPr>
              <a:t>messages</a:t>
            </a:r>
            <a:r>
              <a:rPr lang="en-US" sz="1400" dirty="0">
                <a:latin typeface="Menlo"/>
              </a:rPr>
              <a:t>.</a:t>
            </a:r>
            <a:r>
              <a:rPr lang="en-US" sz="1400" dirty="0">
                <a:solidFill>
                  <a:srgbClr val="795E26"/>
                </a:solidFill>
                <a:latin typeface="Menlo"/>
              </a:rPr>
              <a:t>append</a:t>
            </a:r>
            <a:r>
              <a:rPr lang="en-US" sz="1400" dirty="0">
                <a:latin typeface="Menlo"/>
              </a:rPr>
              <a:t>({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"role"</a:t>
            </a:r>
            <a:r>
              <a:rPr lang="en-US" sz="1400" dirty="0">
                <a:latin typeface="Menlo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"assistant"</a:t>
            </a:r>
            <a:r>
              <a:rPr lang="en-US" sz="1400" dirty="0">
                <a:latin typeface="Menlo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"content"</a:t>
            </a:r>
            <a:r>
              <a:rPr lang="en-US" sz="1400" dirty="0">
                <a:latin typeface="Menlo"/>
              </a:rPr>
              <a:t>: </a:t>
            </a:r>
            <a:r>
              <a:rPr lang="en-US" sz="1400" dirty="0" err="1">
                <a:solidFill>
                  <a:srgbClr val="001080"/>
                </a:solidFill>
                <a:latin typeface="Menlo"/>
              </a:rPr>
              <a:t>bot_response</a:t>
            </a:r>
            <a:r>
              <a:rPr lang="en-US" sz="1400" dirty="0">
                <a:latin typeface="Menlo"/>
              </a:rPr>
              <a:t>})</a:t>
            </a:r>
          </a:p>
          <a:p>
            <a:pPr>
              <a:lnSpc>
                <a:spcPts val="2025"/>
              </a:lnSpc>
            </a:pPr>
            <a:endParaRPr lang="en-US" sz="1400" dirty="0">
              <a:latin typeface="Menl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EBA88-4A4B-2B78-9621-CA7033DA660F}"/>
              </a:ext>
            </a:extLst>
          </p:cNvPr>
          <p:cNvSpPr txBox="1"/>
          <p:nvPr/>
        </p:nvSpPr>
        <p:spPr>
          <a:xfrm>
            <a:off x="1049414" y="6053231"/>
            <a:ext cx="1062534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hlinkClick r:id="rId2"/>
              </a:rPr>
              <a:t>rag_queryrewrite.py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37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E064B-4F9B-FECA-C667-A8F8FCFA6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52B0D4-A023-99E4-A3CA-5FB2EE57D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38525" y="3742921"/>
            <a:ext cx="2390803" cy="2462992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B8DF159-2783-05E9-EB3F-6DEDD9C04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86813" y="3742921"/>
            <a:ext cx="2390803" cy="2462992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A8CADD1-71DE-16DC-6420-57A339B5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35101" y="3742921"/>
            <a:ext cx="2390803" cy="2462992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5604DF4-988C-1245-EC9D-392CDDE7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83390" y="3742921"/>
            <a:ext cx="2390803" cy="2462992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7BE29-99A2-DBC9-5A83-C1FB86DE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Ingesta de </a:t>
            </a:r>
            <a:r>
              <a:rPr lang="en-US" err="1"/>
              <a:t>documentos</a:t>
            </a:r>
            <a:r>
              <a:rPr lang="en-US"/>
              <a:t> RAG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239693-C21F-7A3C-1D00-0F996A56D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077699" y="2428640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A0588FE-6EF6-8A3B-A7B6-A89B9F0F6B52}"/>
              </a:ext>
            </a:extLst>
          </p:cNvPr>
          <p:cNvSpPr txBox="1">
            <a:spLocks/>
          </p:cNvSpPr>
          <p:nvPr/>
        </p:nvSpPr>
        <p:spPr>
          <a:xfrm>
            <a:off x="2145858" y="3001264"/>
            <a:ext cx="1931841" cy="66582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pymupdf</a:t>
            </a:r>
          </a:p>
        </p:txBody>
      </p:sp>
      <p:sp>
        <p:nvSpPr>
          <p:cNvPr id="18" name="Rounded Rectangle 1">
            <a:extLst>
              <a:ext uri="{FF2B5EF4-FFF2-40B4-BE49-F238E27FC236}">
                <a16:creationId xmlns:a16="http://schemas.microsoft.com/office/drawing/2014/main" id="{C6EF0A59-5A7C-4D54-B080-202380F28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955257" y="3854392"/>
            <a:ext cx="2216473" cy="2471784"/>
          </a:xfrm>
          <a:prstGeom prst="roundRect">
            <a:avLst>
              <a:gd name="adj" fmla="val 2509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Extraer</a:t>
            </a:r>
            <a:r>
              <a:rPr lang="en-US" sz="1700" b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texto</a:t>
            </a:r>
            <a:r>
              <a:rPr lang="en-US" sz="1700" b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de PDF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Otras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opciones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para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este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paso:</a:t>
            </a:r>
            <a:b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</a:b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Azure Document Intelligence,</a:t>
            </a:r>
            <a:b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</a:b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cargadores de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documentos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de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Langchain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,</a:t>
            </a:r>
            <a:b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</a:b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servicios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OCR, Unstructured, etc.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5D6E47-19AA-DA60-01C8-31084739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838525" y="2433611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90C633E-1BD4-676B-CE29-813D907B63A6}"/>
              </a:ext>
            </a:extLst>
          </p:cNvPr>
          <p:cNvSpPr txBox="1">
            <a:spLocks/>
          </p:cNvSpPr>
          <p:nvPr/>
        </p:nvSpPr>
        <p:spPr>
          <a:xfrm>
            <a:off x="4741563" y="2970615"/>
            <a:ext cx="1569990" cy="36356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Langchain</a:t>
            </a:r>
          </a:p>
        </p:txBody>
      </p:sp>
      <p:sp>
        <p:nvSpPr>
          <p:cNvPr id="24" name="Rounded Rectangle 1">
            <a:extLst>
              <a:ext uri="{FF2B5EF4-FFF2-40B4-BE49-F238E27FC236}">
                <a16:creationId xmlns:a16="http://schemas.microsoft.com/office/drawing/2014/main" id="{3D8E223D-9B91-EEA7-C73F-22F36A61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26915" y="3841561"/>
            <a:ext cx="2162596" cy="2471772"/>
          </a:xfrm>
          <a:prstGeom prst="roundRect">
            <a:avLst>
              <a:gd name="adj" fmla="val 2509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Dividir</a:t>
            </a:r>
            <a:r>
              <a:rPr lang="en-US" sz="1700" b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datos</a:t>
            </a:r>
            <a:r>
              <a:rPr lang="en-US" sz="1700" b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en</a:t>
            </a:r>
            <a:r>
              <a:rPr lang="en-US" sz="1700" b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fragmentos</a:t>
            </a:r>
            <a:br>
              <a:rPr lang="en-US" sz="17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</a:br>
            <a:endParaRPr lang="en-US" sz="1700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Dividir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el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texto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en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base a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los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límites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de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oraciones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y longitudes de tokens.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También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podrías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usar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divisores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"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semánticos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" y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tus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propios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divisores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personalizados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9AD2F6-56F7-C1C7-3896-F05B847B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546588" y="2413678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9434C63-3DB6-E6C5-E87B-99C71DC3BF47}"/>
              </a:ext>
            </a:extLst>
          </p:cNvPr>
          <p:cNvSpPr txBox="1">
            <a:spLocks/>
          </p:cNvSpPr>
          <p:nvPr/>
        </p:nvSpPr>
        <p:spPr>
          <a:xfrm>
            <a:off x="6935101" y="2968653"/>
            <a:ext cx="2327066" cy="63713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Azure OpenAI</a:t>
            </a:r>
          </a:p>
        </p:txBody>
      </p:sp>
      <p:sp>
        <p:nvSpPr>
          <p:cNvPr id="30" name="Rounded Rectangle 1">
            <a:extLst>
              <a:ext uri="{FF2B5EF4-FFF2-40B4-BE49-F238E27FC236}">
                <a16:creationId xmlns:a16="http://schemas.microsoft.com/office/drawing/2014/main" id="{496070B4-1973-CB22-61E1-1FFFFD481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75203" y="3829973"/>
            <a:ext cx="2137250" cy="2395732"/>
          </a:xfrm>
          <a:prstGeom prst="roundRect">
            <a:avLst>
              <a:gd name="adj" fmla="val 2509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Vectorizar</a:t>
            </a:r>
            <a:r>
              <a:rPr lang="en-US" sz="1700" b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fragmentos</a:t>
            </a:r>
            <a:endParaRPr lang="en-US" sz="1700" b="1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Calcular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embeddings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utilizando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el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modelo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de embeddings que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elijas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42CE3-346B-C768-0D1A-758EA8A11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911998" y="2411544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DCEC1672-5D9B-8AAE-9DCE-FC77290F7969}"/>
              </a:ext>
            </a:extLst>
          </p:cNvPr>
          <p:cNvSpPr txBox="1">
            <a:spLocks/>
          </p:cNvSpPr>
          <p:nvPr/>
        </p:nvSpPr>
        <p:spPr>
          <a:xfrm>
            <a:off x="9535690" y="2978168"/>
            <a:ext cx="2327066" cy="63713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JSON</a:t>
            </a: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6D264FCE-D8B0-C9CE-BCEF-B243CF1D0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623491" y="3837084"/>
            <a:ext cx="2137250" cy="2395732"/>
          </a:xfrm>
          <a:prstGeom prst="roundRect">
            <a:avLst>
              <a:gd name="adj" fmla="val 2509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Almacenar</a:t>
            </a:r>
            <a:r>
              <a:rPr lang="en-US" sz="1700" b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fragmentos</a:t>
            </a:r>
            <a:endParaRPr lang="en-US" sz="1700" b="1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Aquí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es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donde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normalmente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usarías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un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servicio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de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búsqueda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como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Azure AI Search o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una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base de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datos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como</a:t>
            </a:r>
            <a:r>
              <a:rPr lang="en-US" sz="120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PostgreSQL.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2F27E7D-53FC-4195-D2F1-F47487C8D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610" y="1908825"/>
            <a:ext cx="868934" cy="86893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6FBE2A0-6B1B-7A46-4F3E-8273AED61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523" y="2002061"/>
            <a:ext cx="1151945" cy="883393"/>
          </a:xfrm>
          <a:prstGeom prst="rect">
            <a:avLst/>
          </a:prstGeom>
        </p:spPr>
      </p:pic>
      <p:pic>
        <p:nvPicPr>
          <p:cNvPr id="8196" name="Picture 4" descr="LangChain Logo Free Download SVG, PN... · LobeHub">
            <a:extLst>
              <a:ext uri="{FF2B5EF4-FFF2-40B4-BE49-F238E27FC236}">
                <a16:creationId xmlns:a16="http://schemas.microsoft.com/office/drawing/2014/main" id="{779004B0-9630-886C-E0AD-BB070C8D1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35" y="1783821"/>
            <a:ext cx="1269700" cy="126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 descr="Document with solid fill">
            <a:extLst>
              <a:ext uri="{FF2B5EF4-FFF2-40B4-BE49-F238E27FC236}">
                <a16:creationId xmlns:a16="http://schemas.microsoft.com/office/drawing/2014/main" id="{96A3661B-D980-75BA-0D3D-09366E487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547" y="2046128"/>
            <a:ext cx="914400" cy="914400"/>
          </a:xfrm>
          <a:prstGeom prst="rect">
            <a:avLst/>
          </a:prstGeom>
        </p:spPr>
      </p:pic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AAD07C36-BDFD-7F1D-CAF4-42839AE8D016}"/>
              </a:ext>
            </a:extLst>
          </p:cNvPr>
          <p:cNvSpPr txBox="1">
            <a:spLocks/>
          </p:cNvSpPr>
          <p:nvPr/>
        </p:nvSpPr>
        <p:spPr>
          <a:xfrm>
            <a:off x="809535" y="3044559"/>
            <a:ext cx="1167189" cy="42233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PDF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37F936-B77C-B6BE-99D5-EEE09D956489}"/>
              </a:ext>
            </a:extLst>
          </p:cNvPr>
          <p:cNvSpPr txBox="1"/>
          <p:nvPr/>
        </p:nvSpPr>
        <p:spPr>
          <a:xfrm>
            <a:off x="9718560" y="1804481"/>
            <a:ext cx="1920462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/>
              <a:t>[{"id": "chunk1",</a:t>
            </a:r>
          </a:p>
          <a:p>
            <a:r>
              <a:rPr lang="en-US" sz="1600"/>
              <a:t>    "doc": "bee.pdf",</a:t>
            </a:r>
          </a:p>
          <a:p>
            <a:r>
              <a:rPr lang="en-US" sz="1600"/>
              <a:t>    "text": "the bee...",</a:t>
            </a:r>
          </a:p>
          <a:p>
            <a:r>
              <a:rPr lang="en-US" sz="1600"/>
              <a:t>     "vec": [0.1234..]}]</a:t>
            </a:r>
          </a:p>
        </p:txBody>
      </p:sp>
    </p:spTree>
    <p:extLst>
      <p:ext uri="{BB962C8B-B14F-4D97-AF65-F5344CB8AC3E}">
        <p14:creationId xmlns:p14="http://schemas.microsoft.com/office/powerpoint/2010/main" val="43668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31B15-1627-E839-AAF2-F21AF766E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9CA4-399C-F1D7-B413-10552FF5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¿Por </a:t>
            </a:r>
            <a:r>
              <a:rPr lang="en-US" sz="4000" err="1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qué</a:t>
            </a:r>
            <a:r>
              <a:rPr lang="en-US" sz="400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000" err="1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necesitamos</a:t>
            </a:r>
            <a:r>
              <a:rPr lang="en-US" sz="400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000" err="1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dividir</a:t>
            </a:r>
            <a:r>
              <a:rPr lang="en-US" sz="400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000" err="1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los</a:t>
            </a:r>
            <a:r>
              <a:rPr lang="en-US" sz="400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000" err="1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documentos</a:t>
            </a:r>
            <a:r>
              <a:rPr lang="en-US" sz="400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  <a:endParaRPr lang="en-US" sz="40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EC68AE12-6B74-1782-2201-5099FD8A59AB}"/>
              </a:ext>
            </a:extLst>
          </p:cNvPr>
          <p:cNvSpPr/>
          <p:nvPr/>
        </p:nvSpPr>
        <p:spPr>
          <a:xfrm>
            <a:off x="936605" y="1978363"/>
            <a:ext cx="360000" cy="360000"/>
          </a:xfrm>
          <a:prstGeom prst="ellipse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1D7C1E0-0949-884E-DC6F-77BC39520EAD}"/>
              </a:ext>
            </a:extLst>
          </p:cNvPr>
          <p:cNvSpPr txBox="1">
            <a:spLocks/>
          </p:cNvSpPr>
          <p:nvPr/>
        </p:nvSpPr>
        <p:spPr>
          <a:xfrm>
            <a:off x="1430978" y="1865889"/>
            <a:ext cx="3698719" cy="734330"/>
          </a:xfrm>
        </p:spPr>
        <p:txBody>
          <a:bodyPr wrap="none" tIns="0" bIns="0" anchor="t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Los LLMs </a:t>
            </a:r>
            <a:r>
              <a:rPr lang="en-US" sz="2000" err="1">
                <a:latin typeface="Segoe UI" panose="020B0502040204020203" pitchFamily="34" charset="0"/>
                <a:cs typeface="Segoe UI" panose="020B0502040204020203" pitchFamily="34" charset="0"/>
              </a:rPr>
              <a:t>tienen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err="1">
                <a:latin typeface="Segoe UI" panose="020B0502040204020203" pitchFamily="34" charset="0"/>
                <a:cs typeface="Segoe UI" panose="020B0502040204020203" pitchFamily="34" charset="0"/>
              </a:rPr>
              <a:t>ventanas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lvl="1"/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de </a:t>
            </a:r>
            <a:r>
              <a:rPr lang="en-US" sz="2000" err="1">
                <a:latin typeface="Segoe UI" panose="020B0502040204020203" pitchFamily="34" charset="0"/>
                <a:cs typeface="Segoe UI" panose="020B0502040204020203" pitchFamily="34" charset="0"/>
              </a:rPr>
              <a:t>contexto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err="1">
                <a:latin typeface="Segoe UI" panose="020B0502040204020203" pitchFamily="34" charset="0"/>
                <a:cs typeface="Segoe UI" panose="020B0502040204020203" pitchFamily="34" charset="0"/>
              </a:rPr>
              <a:t>limitadas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lvl="1"/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(4K – 128K).</a:t>
            </a:r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CFC12E75-54C5-8DE3-7483-9E94C5D2DCF0}"/>
              </a:ext>
            </a:extLst>
          </p:cNvPr>
          <p:cNvSpPr/>
          <p:nvPr/>
        </p:nvSpPr>
        <p:spPr>
          <a:xfrm>
            <a:off x="936605" y="3107163"/>
            <a:ext cx="360000" cy="361910"/>
          </a:xfrm>
          <a:prstGeom prst="ellipse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E14D47-189D-F976-EA4C-2E9DFA65A18A}"/>
              </a:ext>
            </a:extLst>
          </p:cNvPr>
          <p:cNvSpPr txBox="1">
            <a:spLocks/>
          </p:cNvSpPr>
          <p:nvPr/>
        </p:nvSpPr>
        <p:spPr>
          <a:xfrm>
            <a:off x="1430977" y="2983782"/>
            <a:ext cx="3691247" cy="151988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Cuando un LLM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recibe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demasiada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información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puede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distraerse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fácilmente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detalles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irrelevantes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44C474-C180-7C96-7FC2-A57FD5C6D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35991" y="1587229"/>
            <a:ext cx="5989655" cy="4681808"/>
          </a:xfrm>
          <a:prstGeom prst="roundRect">
            <a:avLst>
              <a:gd name="adj" fmla="val 346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6CBB64-DA8A-2292-E27D-6FB80C9CE295}"/>
              </a:ext>
            </a:extLst>
          </p:cNvPr>
          <p:cNvSpPr txBox="1"/>
          <p:nvPr/>
        </p:nvSpPr>
        <p:spPr>
          <a:xfrm rot="16200000">
            <a:off x="4250306" y="3042764"/>
            <a:ext cx="2771481" cy="400111"/>
          </a:xfrm>
          <a:prstGeom prst="rect">
            <a:avLst/>
          </a:prstGeom>
          <a:noFill/>
        </p:spPr>
        <p:txBody>
          <a:bodyPr wrap="square" lIns="0" tIns="182880" rIns="0" bIns="0" rtlCol="0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</a:p>
        </p:txBody>
      </p:sp>
      <p:graphicFrame>
        <p:nvGraphicFramePr>
          <p:cNvPr id="32" name="Chart 31" descr="Chart showing Accuracy in relation to Number of documents in input context.">
            <a:extLst>
              <a:ext uri="{FF2B5EF4-FFF2-40B4-BE49-F238E27FC236}">
                <a16:creationId xmlns:a16="http://schemas.microsoft.com/office/drawing/2014/main" id="{ED08762A-BD53-25FA-F7FC-E22FBCDB54A6}"/>
              </a:ext>
            </a:extLst>
          </p:cNvPr>
          <p:cNvGraphicFramePr/>
          <p:nvPr/>
        </p:nvGraphicFramePr>
        <p:xfrm>
          <a:off x="5988889" y="1718868"/>
          <a:ext cx="5344142" cy="327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33F09BB-07E1-EB90-C02A-D8BE7DE56B24}"/>
              </a:ext>
            </a:extLst>
          </p:cNvPr>
          <p:cNvSpPr txBox="1"/>
          <p:nvPr/>
        </p:nvSpPr>
        <p:spPr>
          <a:xfrm>
            <a:off x="6363094" y="5191985"/>
            <a:ext cx="45814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+mj-lt"/>
              </a:rPr>
              <a:t>Number </a:t>
            </a:r>
            <a:r>
              <a:rPr lang="en-US" sz="14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>
                <a:solidFill>
                  <a:srgbClr val="000000"/>
                </a:solidFill>
                <a:latin typeface="+mj-lt"/>
              </a:rPr>
              <a:t> documents in input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9DED5-C07B-F508-DE9F-B981A4536EBD}"/>
              </a:ext>
            </a:extLst>
          </p:cNvPr>
          <p:cNvSpPr txBox="1"/>
          <p:nvPr/>
        </p:nvSpPr>
        <p:spPr>
          <a:xfrm>
            <a:off x="5552885" y="5784137"/>
            <a:ext cx="5780146" cy="338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Source: Lost in the Middle: How Language Models Use Long Contexts, Liu et al. arXiv:2307.03172</a:t>
            </a: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C04E6A61-3558-925B-8A15-5456EFCBB2EF}"/>
              </a:ext>
            </a:extLst>
          </p:cNvPr>
          <p:cNvSpPr/>
          <p:nvPr/>
        </p:nvSpPr>
        <p:spPr>
          <a:xfrm>
            <a:off x="944078" y="4830916"/>
            <a:ext cx="360000" cy="361910"/>
          </a:xfrm>
          <a:prstGeom prst="ellipse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18E1E3-3EA4-1A26-A1EF-6EBA086A64D4}"/>
              </a:ext>
            </a:extLst>
          </p:cNvPr>
          <p:cNvSpPr txBox="1">
            <a:spLocks/>
          </p:cNvSpPr>
          <p:nvPr/>
        </p:nvSpPr>
        <p:spPr>
          <a:xfrm>
            <a:off x="1438450" y="4707536"/>
            <a:ext cx="3691247" cy="11056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Cuantos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tokens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envíes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, mayor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será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costo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lenta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respuesta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31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17A00-9A41-4616-F486-601224FCE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05BDAD-C3EE-7AFF-6DE8-A5E6CEA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Segoe UI Semibold"/>
                <a:cs typeface="Segoe UI Semibold"/>
              </a:rPr>
              <a:t>Tamaño</a:t>
            </a:r>
            <a:r>
              <a:rPr lang="en-US" b="1" dirty="0">
                <a:latin typeface="Segoe UI Semibold"/>
                <a:cs typeface="Segoe UI Semibold"/>
              </a:rPr>
              <a:t> </a:t>
            </a:r>
            <a:r>
              <a:rPr lang="en-US" b="1" dirty="0" err="1">
                <a:latin typeface="Segoe UI Semibold"/>
                <a:cs typeface="Segoe UI Semibold"/>
              </a:rPr>
              <a:t>óptimo</a:t>
            </a:r>
            <a:r>
              <a:rPr lang="en-US" b="1" dirty="0">
                <a:latin typeface="Segoe UI Semibold"/>
                <a:cs typeface="Segoe UI Semibold"/>
              </a:rPr>
              <a:t> de </a:t>
            </a:r>
            <a:r>
              <a:rPr lang="en-US" b="1" dirty="0" err="1">
                <a:latin typeface="Segoe UI Semibold"/>
                <a:cs typeface="Segoe UI Semibold"/>
              </a:rPr>
              <a:t>fragmento</a:t>
            </a:r>
            <a:r>
              <a:rPr lang="en-US" b="1" dirty="0">
                <a:latin typeface="Segoe UI Semibold"/>
                <a:cs typeface="Segoe UI Semibold"/>
              </a:rPr>
              <a:t> de </a:t>
            </a:r>
            <a:r>
              <a:rPr lang="en-US" b="1" dirty="0" err="1">
                <a:latin typeface="Segoe UI Semibold"/>
                <a:cs typeface="Segoe UI Semibold"/>
              </a:rPr>
              <a:t>documento</a:t>
            </a:r>
            <a:endParaRPr lang="en-US" b="1" dirty="0">
              <a:latin typeface="Segoe UI Semibold"/>
              <a:cs typeface="Segoe UI Semibold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C27093-EB73-B1E1-4274-0BCFC7865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24367"/>
              </p:ext>
            </p:extLst>
          </p:nvPr>
        </p:nvGraphicFramePr>
        <p:xfrm>
          <a:off x="1248509" y="2368783"/>
          <a:ext cx="5040000" cy="2268953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3333325">
                  <a:extLst>
                    <a:ext uri="{9D8B030D-6E8A-4147-A177-3AD203B41FA5}">
                      <a16:colId xmlns:a16="http://schemas.microsoft.com/office/drawing/2014/main" val="814734357"/>
                    </a:ext>
                  </a:extLst>
                </a:gridCol>
                <a:gridCol w="1706675">
                  <a:extLst>
                    <a:ext uri="{9D8B030D-6E8A-4147-A177-3AD203B41FA5}">
                      <a16:colId xmlns:a16="http://schemas.microsoft.com/office/drawing/2014/main" val="68127168"/>
                    </a:ext>
                  </a:extLst>
                </a:gridCol>
              </a:tblGrid>
              <a:tr h="512069">
                <a:tc>
                  <a:txBody>
                    <a:bodyPr/>
                    <a:lstStyle/>
                    <a:p>
                      <a:pPr latinLnBrk="0"/>
                      <a:r>
                        <a:rPr lang="en-US" sz="2000" b="1">
                          <a:effectLst/>
                        </a:rPr>
                        <a:t># de tokens </a:t>
                      </a:r>
                      <a:r>
                        <a:rPr lang="en-US" sz="2000" b="1" err="1">
                          <a:effectLst/>
                        </a:rPr>
                        <a:t>por</a:t>
                      </a:r>
                      <a:r>
                        <a:rPr lang="en-US" sz="2000" b="1">
                          <a:effectLst/>
                        </a:rPr>
                        <a:t> fragments</a:t>
                      </a:r>
                      <a:endParaRPr lang="en-US" sz="2000">
                        <a:effectLst/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 b="1">
                          <a:effectLst/>
                        </a:rPr>
                        <a:t>Recall@50</a:t>
                      </a:r>
                      <a:endParaRPr lang="en-US" sz="2000">
                        <a:effectLst/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3159363863"/>
                  </a:ext>
                </a:extLst>
              </a:tr>
              <a:tr h="439221">
                <a:tc>
                  <a:txBody>
                    <a:bodyPr/>
                    <a:lstStyle/>
                    <a:p>
                      <a:pPr latinLnBrk="0"/>
                      <a:r>
                        <a:rPr lang="en-US" sz="2000">
                          <a:effectLst/>
                        </a:rPr>
                        <a:t>512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 b="1">
                          <a:effectLst/>
                        </a:rPr>
                        <a:t>42.4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1483728052"/>
                  </a:ext>
                </a:extLst>
              </a:tr>
              <a:tr h="439221">
                <a:tc>
                  <a:txBody>
                    <a:bodyPr/>
                    <a:lstStyle/>
                    <a:p>
                      <a:pPr latinLnBrk="0"/>
                      <a:r>
                        <a:rPr lang="en-US" sz="2000">
                          <a:effectLst/>
                        </a:rPr>
                        <a:t>1024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>
                          <a:effectLst/>
                        </a:rPr>
                        <a:t>37.5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1173535125"/>
                  </a:ext>
                </a:extLst>
              </a:tr>
              <a:tr h="439221">
                <a:tc>
                  <a:txBody>
                    <a:bodyPr/>
                    <a:lstStyle/>
                    <a:p>
                      <a:pPr latinLnBrk="0"/>
                      <a:r>
                        <a:rPr lang="en-US" sz="2000">
                          <a:effectLst/>
                        </a:rPr>
                        <a:t>4096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>
                          <a:effectLst/>
                        </a:rPr>
                        <a:t>36.4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2558465816"/>
                  </a:ext>
                </a:extLst>
              </a:tr>
              <a:tr h="439221">
                <a:tc>
                  <a:txBody>
                    <a:bodyPr/>
                    <a:lstStyle/>
                    <a:p>
                      <a:pPr latinLnBrk="0"/>
                      <a:r>
                        <a:rPr lang="en-US" sz="2000">
                          <a:effectLst/>
                        </a:rPr>
                        <a:t>8191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>
                          <a:effectLst/>
                        </a:rPr>
                        <a:t>34.9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352209296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E09A20-D2AF-C1B0-8572-E79B90813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66113"/>
              </p:ext>
            </p:extLst>
          </p:nvPr>
        </p:nvGraphicFramePr>
        <p:xfrm>
          <a:off x="6888401" y="2368783"/>
          <a:ext cx="5040000" cy="2368908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3602618">
                  <a:extLst>
                    <a:ext uri="{9D8B030D-6E8A-4147-A177-3AD203B41FA5}">
                      <a16:colId xmlns:a16="http://schemas.microsoft.com/office/drawing/2014/main" val="1677124359"/>
                    </a:ext>
                  </a:extLst>
                </a:gridCol>
                <a:gridCol w="1437382">
                  <a:extLst>
                    <a:ext uri="{9D8B030D-6E8A-4147-A177-3AD203B41FA5}">
                      <a16:colId xmlns:a16="http://schemas.microsoft.com/office/drawing/2014/main" val="2865078880"/>
                    </a:ext>
                  </a:extLst>
                </a:gridCol>
              </a:tblGrid>
              <a:tr h="502236">
                <a:tc>
                  <a:txBody>
                    <a:bodyPr/>
                    <a:lstStyle/>
                    <a:p>
                      <a:pPr latinLnBrk="0"/>
                      <a:r>
                        <a:rPr lang="en-US" sz="1600" err="1"/>
                        <a:t>Estrategia</a:t>
                      </a:r>
                      <a:r>
                        <a:rPr lang="en-US" sz="1600"/>
                        <a:t> de </a:t>
                      </a:r>
                      <a:r>
                        <a:rPr lang="en-US" sz="1600" err="1"/>
                        <a:t>límites</a:t>
                      </a:r>
                      <a:r>
                        <a:rPr lang="en-US" sz="1600"/>
                        <a:t> de </a:t>
                      </a:r>
                      <a:r>
                        <a:rPr lang="en-US" sz="1600" err="1"/>
                        <a:t>fragmentación</a:t>
                      </a:r>
                      <a:endParaRPr lang="en-US" sz="1600">
                        <a:effectLst/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 b="1">
                          <a:effectLst/>
                        </a:rPr>
                        <a:t>Recall@50</a:t>
                      </a:r>
                      <a:endParaRPr lang="en-US" sz="2000">
                        <a:effectLst/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3285833146"/>
                  </a:ext>
                </a:extLst>
              </a:tr>
              <a:tr h="437256">
                <a:tc>
                  <a:txBody>
                    <a:bodyPr/>
                    <a:lstStyle/>
                    <a:p>
                      <a:pPr latinLnBrk="0"/>
                      <a:r>
                        <a:rPr lang="en-US" sz="2000" err="1"/>
                        <a:t>Dividir</a:t>
                      </a:r>
                      <a:r>
                        <a:rPr lang="en-US" sz="2000"/>
                        <a:t> </a:t>
                      </a:r>
                      <a:r>
                        <a:rPr lang="en-US" sz="2000" err="1"/>
                        <a:t>en</a:t>
                      </a:r>
                      <a:r>
                        <a:rPr lang="en-US" sz="2000"/>
                        <a:t> </a:t>
                      </a:r>
                      <a:r>
                        <a:rPr lang="en-US" sz="2000" err="1"/>
                        <a:t>el</a:t>
                      </a:r>
                      <a:r>
                        <a:rPr lang="en-US" sz="2000"/>
                        <a:t> </a:t>
                      </a:r>
                      <a:r>
                        <a:rPr lang="en-US" sz="2000" err="1"/>
                        <a:t>límite</a:t>
                      </a:r>
                      <a:r>
                        <a:rPr lang="en-US" sz="2000"/>
                        <a:t> de tokens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>
                          <a:effectLst/>
                        </a:rPr>
                        <a:t>40.9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4187407012"/>
                  </a:ext>
                </a:extLst>
              </a:tr>
              <a:tr h="437256">
                <a:tc>
                  <a:txBody>
                    <a:bodyPr/>
                    <a:lstStyle/>
                    <a:p>
                      <a:pPr latinLnBrk="0"/>
                      <a:r>
                        <a:rPr lang="en-US" sz="1600" err="1"/>
                        <a:t>Conservar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los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límites</a:t>
                      </a:r>
                      <a:r>
                        <a:rPr lang="en-US" sz="1600"/>
                        <a:t> de las </a:t>
                      </a:r>
                      <a:r>
                        <a:rPr lang="en-US" sz="1600" err="1"/>
                        <a:t>oraciones</a:t>
                      </a:r>
                      <a:endParaRPr lang="en-US" sz="16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>
                          <a:effectLst/>
                        </a:rPr>
                        <a:t>42.4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3230536115"/>
                  </a:ext>
                </a:extLst>
              </a:tr>
              <a:tr h="437256">
                <a:tc>
                  <a:txBody>
                    <a:bodyPr/>
                    <a:lstStyle/>
                    <a:p>
                      <a:pPr latinLnBrk="0"/>
                      <a:r>
                        <a:rPr lang="en-US" sz="2000">
                          <a:effectLst/>
                        </a:rPr>
                        <a:t>10% </a:t>
                      </a:r>
                      <a:r>
                        <a:rPr lang="en-US" sz="2000" err="1">
                          <a:effectLst/>
                        </a:rPr>
                        <a:t>fragmentos</a:t>
                      </a:r>
                      <a:r>
                        <a:rPr lang="en-US" sz="2000">
                          <a:effectLst/>
                        </a:rPr>
                        <a:t> </a:t>
                      </a:r>
                      <a:r>
                        <a:rPr lang="en-US" sz="2000" err="1">
                          <a:effectLst/>
                        </a:rPr>
                        <a:t>superpuestos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>
                          <a:effectLst/>
                        </a:rPr>
                        <a:t>43.1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898806216"/>
                  </a:ext>
                </a:extLst>
              </a:tr>
              <a:tr h="437256">
                <a:tc>
                  <a:txBody>
                    <a:bodyPr/>
                    <a:lstStyle/>
                    <a:p>
                      <a:pPr latinLnBrk="0"/>
                      <a:r>
                        <a:rPr lang="en-US" sz="2000">
                          <a:effectLst/>
                        </a:rPr>
                        <a:t>25% </a:t>
                      </a:r>
                      <a:r>
                        <a:rPr lang="en-US" sz="2000" err="1">
                          <a:effectLst/>
                        </a:rPr>
                        <a:t>fragmentos</a:t>
                      </a:r>
                      <a:r>
                        <a:rPr lang="en-US" sz="2000">
                          <a:effectLst/>
                        </a:rPr>
                        <a:t> </a:t>
                      </a:r>
                      <a:r>
                        <a:rPr lang="en-US" sz="2000" err="1">
                          <a:effectLst/>
                        </a:rPr>
                        <a:t>superpuestos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 b="1">
                          <a:effectLst/>
                        </a:rPr>
                        <a:t>43.9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41946737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D6BFAC-2F5A-1CB2-B4C1-0C3F46D8D42E}"/>
              </a:ext>
            </a:extLst>
          </p:cNvPr>
          <p:cNvSpPr txBox="1"/>
          <p:nvPr/>
        </p:nvSpPr>
        <p:spPr>
          <a:xfrm>
            <a:off x="1178384" y="5222338"/>
            <a:ext cx="5154297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Un </a:t>
            </a:r>
            <a:r>
              <a:rPr lang="en-US" sz="16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token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es la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unidad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de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medida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para la entrada/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salida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de un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modelo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de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lenguaje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.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Aproximadamente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1 token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por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palabra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en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inglés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, y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proporciones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más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altas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en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otros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idiomas</a:t>
            </a:r>
            <a:r>
              <a:rPr lang="en-US" sz="160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35D2-5910-5C7C-8F01-323AD26DEFC3}"/>
              </a:ext>
            </a:extLst>
          </p:cNvPr>
          <p:cNvSpPr txBox="1"/>
          <p:nvPr/>
        </p:nvSpPr>
        <p:spPr>
          <a:xfrm>
            <a:off x="6840532" y="5273854"/>
            <a:ext cx="5340531" cy="1094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/>
              <a:t>Un </a:t>
            </a:r>
            <a:r>
              <a:rPr lang="en-US" sz="2000" err="1"/>
              <a:t>algoritmo</a:t>
            </a:r>
            <a:r>
              <a:rPr lang="en-US" sz="2000"/>
              <a:t> de </a:t>
            </a:r>
            <a:r>
              <a:rPr lang="en-US" sz="2000" err="1"/>
              <a:t>fragmentación</a:t>
            </a:r>
            <a:r>
              <a:rPr lang="en-US" sz="2000"/>
              <a:t> también </a:t>
            </a:r>
            <a:r>
              <a:rPr lang="en-US" sz="2000" err="1"/>
              <a:t>debería</a:t>
            </a:r>
            <a:r>
              <a:rPr lang="en-US" sz="2000"/>
              <a:t> </a:t>
            </a:r>
            <a:r>
              <a:rPr lang="en-US" sz="2000" err="1"/>
              <a:t>considerar</a:t>
            </a:r>
            <a:r>
              <a:rPr lang="en-US" sz="2000"/>
              <a:t> las </a:t>
            </a:r>
            <a:r>
              <a:rPr lang="en-US" sz="2000" err="1"/>
              <a:t>tablas</a:t>
            </a:r>
            <a:r>
              <a:rPr lang="en-US" sz="2000"/>
              <a:t> y </a:t>
            </a:r>
            <a:r>
              <a:rPr lang="en-US" sz="2000" err="1"/>
              <a:t>evitar</a:t>
            </a:r>
            <a:r>
              <a:rPr lang="en-US" sz="2000"/>
              <a:t> </a:t>
            </a:r>
            <a:r>
              <a:rPr lang="en-US" sz="2000" err="1"/>
              <a:t>dividirlas</a:t>
            </a:r>
            <a:r>
              <a:rPr lang="en-US" sz="2000"/>
              <a:t> </a:t>
            </a:r>
            <a:r>
              <a:rPr lang="en-US" sz="2000" err="1"/>
              <a:t>cuando</a:t>
            </a:r>
            <a:r>
              <a:rPr lang="en-US" sz="2000"/>
              <a:t> sea </a:t>
            </a:r>
            <a:r>
              <a:rPr lang="en-US" sz="2000" err="1"/>
              <a:t>posible</a:t>
            </a:r>
            <a:r>
              <a:rPr lang="en-US" sz="2000"/>
              <a:t>.</a:t>
            </a:r>
            <a:endParaRPr lang="en-US" sz="2000">
              <a:latin typeface="Aptos" panose="020B0004020202020204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0B1C6-ACDE-3CB2-36A9-16185312031E}"/>
              </a:ext>
            </a:extLst>
          </p:cNvPr>
          <p:cNvSpPr txBox="1"/>
          <p:nvPr/>
        </p:nvSpPr>
        <p:spPr>
          <a:xfrm>
            <a:off x="6893902" y="4748368"/>
            <a:ext cx="5040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u="none" strike="noStrike" cap="none" spc="0" normalizeH="0" baseline="0">
                <a:ln>
                  <a:noFill/>
                </a:ln>
                <a:effectLst/>
                <a:uLnTx/>
                <a:uFillTx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Segoe UI" panose="020B0502040204020203" pitchFamily="34" charset="0"/>
              </a:rPr>
              <a:t>Source: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Segoe UI" panose="020B0502040204020203" pitchFamily="34" charset="0"/>
                <a:hlinkClick r:id="rId3"/>
              </a:rPr>
              <a:t>https://aka.ms/ragrelevance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916DD0-552E-EBA3-ED3F-AD7FC96E1B82}"/>
              </a:ext>
            </a:extLst>
          </p:cNvPr>
          <p:cNvSpPr txBox="1"/>
          <p:nvPr/>
        </p:nvSpPr>
        <p:spPr>
          <a:xfrm>
            <a:off x="1120878" y="6404534"/>
            <a:ext cx="7173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7">
              <a:defRPr/>
            </a:pPr>
            <a:r>
              <a:rPr lang="en-US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Más </a:t>
            </a:r>
            <a:r>
              <a:rPr lang="en-US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sobre</a:t>
            </a:r>
            <a:r>
              <a:rPr lang="en-US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las </a:t>
            </a:r>
            <a:r>
              <a:rPr lang="en-US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proporciones</a:t>
            </a:r>
            <a:r>
              <a:rPr lang="en-US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de tokens: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hlinkClick r:id="rId4"/>
              </a:rPr>
              <a:t>https://aka.ms/genai-cjk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DB8C6-8ED3-7FDC-C41B-F5FCA1764762}"/>
              </a:ext>
            </a:extLst>
          </p:cNvPr>
          <p:cNvSpPr txBox="1"/>
          <p:nvPr/>
        </p:nvSpPr>
        <p:spPr>
          <a:xfrm>
            <a:off x="6840532" y="1720719"/>
            <a:ext cx="5351468" cy="417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¿</a:t>
            </a:r>
            <a:r>
              <a:rPr lang="en-US" sz="2000" b="1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Dónde</a:t>
            </a: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se </a:t>
            </a:r>
            <a:r>
              <a:rPr lang="en-US" sz="2000" b="1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deben</a:t>
            </a: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000" b="1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dividir</a:t>
            </a: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000" b="1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los</a:t>
            </a: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000" b="1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fragmentos</a:t>
            </a: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C4A02-0A94-4ED9-C9BB-54CD8900A5B7}"/>
              </a:ext>
            </a:extLst>
          </p:cNvPr>
          <p:cNvSpPr txBox="1"/>
          <p:nvPr/>
        </p:nvSpPr>
        <p:spPr>
          <a:xfrm>
            <a:off x="1120878" y="1720719"/>
            <a:ext cx="5719654" cy="417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¿</a:t>
            </a:r>
            <a:r>
              <a:rPr lang="en-US" sz="2000" b="1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Qué</a:t>
            </a: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tan </a:t>
            </a:r>
            <a:r>
              <a:rPr lang="en-US" sz="2000" b="1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grandes</a:t>
            </a: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000" b="1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deberían</a:t>
            </a: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ser </a:t>
            </a:r>
            <a:r>
              <a:rPr lang="en-US" sz="2000" b="1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los</a:t>
            </a: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000" b="1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fragmentos</a:t>
            </a:r>
            <a:r>
              <a:rPr lang="en-US" sz="2000" b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A43F4-3D15-646E-0E20-BF12F79A9A4D}"/>
              </a:ext>
            </a:extLst>
          </p:cNvPr>
          <p:cNvSpPr txBox="1"/>
          <p:nvPr/>
        </p:nvSpPr>
        <p:spPr>
          <a:xfrm>
            <a:off x="1282849" y="4754159"/>
            <a:ext cx="5040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u="none" strike="noStrike" cap="none" spc="0" normalizeH="0" baseline="0">
                <a:ln>
                  <a:noFill/>
                </a:ln>
                <a:effectLst/>
                <a:uLnTx/>
                <a:uFillTx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Segoe UI" panose="020B0502040204020203" pitchFamily="34" charset="0"/>
              </a:rPr>
              <a:t>Source: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Segoe UI" panose="020B0502040204020203" pitchFamily="34" charset="0"/>
                <a:hlinkClick r:id="rId3"/>
              </a:rPr>
              <a:t>https://aka.ms/ragrelevance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0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626B-1396-12AB-4226-9B7141D5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1A1F40-324E-C413-97EE-48B9AF629DFA}"/>
              </a:ext>
            </a:extLst>
          </p:cNvPr>
          <p:cNvSpPr/>
          <p:nvPr/>
        </p:nvSpPr>
        <p:spPr>
          <a:xfrm>
            <a:off x="470780" y="1484768"/>
            <a:ext cx="6554709" cy="5540721"/>
          </a:xfrm>
          <a:prstGeom prst="roundRect">
            <a:avLst>
              <a:gd name="adj" fmla="val 21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0605B6-8C41-2644-1ACB-81925A8A00D0}"/>
              </a:ext>
            </a:extLst>
          </p:cNvPr>
          <p:cNvSpPr txBox="1">
            <a:spLocks/>
          </p:cNvSpPr>
          <p:nvPr/>
        </p:nvSpPr>
        <p:spPr>
          <a:xfrm>
            <a:off x="596349" y="1618258"/>
            <a:ext cx="6294782" cy="50873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🧠 10/7: LLMs​</a:t>
            </a:r>
          </a:p>
          <a:p>
            <a:pPr fontAlgn="base"/>
            <a:r>
              <a:rPr lang="en-US" dirty="0"/>
              <a:t>↖️ 10/8: Embeddings​ </a:t>
            </a:r>
            <a:r>
              <a:rPr lang="en-US" dirty="0" err="1"/>
              <a:t>vectoriales</a:t>
            </a:r>
            <a:endParaRPr lang="en-US" dirty="0"/>
          </a:p>
          <a:p>
            <a:r>
              <a:rPr lang="en-US" dirty="0"/>
              <a:t>🔍 10/09: RAG </a:t>
            </a:r>
          </a:p>
          <a:p>
            <a:pPr fontAlgn="base"/>
            <a:r>
              <a:rPr lang="en-US" dirty="0"/>
              <a:t>🖼️ 10/14: Models de Visión​</a:t>
            </a:r>
          </a:p>
          <a:p>
            <a:pPr fontAlgn="base"/>
            <a:r>
              <a:rPr lang="en-US" dirty="0"/>
              <a:t>🛠️ 10/15: </a:t>
            </a:r>
            <a:r>
              <a:rPr lang="en-US" err="1"/>
              <a:t>Salidas</a:t>
            </a:r>
            <a:r>
              <a:rPr lang="en-US" dirty="0"/>
              <a:t> </a:t>
            </a:r>
            <a:r>
              <a:rPr lang="en-US" err="1"/>
              <a:t>Estructuradas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🛡️ 10/16: Calidad y Seguridad​</a:t>
            </a:r>
          </a:p>
          <a:p>
            <a:pPr fontAlgn="base"/>
            <a:r>
              <a:rPr lang="en-US" dirty="0"/>
              <a:t>🛠️ 10/21: Tool calling​</a:t>
            </a:r>
          </a:p>
          <a:p>
            <a:pPr fontAlgn="base"/>
            <a:r>
              <a:rPr lang="en-US" dirty="0"/>
              <a:t>🤖 10/22: </a:t>
            </a:r>
            <a:r>
              <a:rPr lang="en-US" dirty="0" err="1"/>
              <a:t>Agentes</a:t>
            </a:r>
            <a:endParaRPr lang="en-US" dirty="0"/>
          </a:p>
          <a:p>
            <a:pPr fontAlgn="base"/>
            <a:r>
              <a:rPr lang="en-US" dirty="0"/>
              <a:t>🔗 10/23: Model Context Protocol​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21923-22DF-2FF7-776F-B9C6995305B4}"/>
              </a:ext>
            </a:extLst>
          </p:cNvPr>
          <p:cNvSpPr txBox="1"/>
          <p:nvPr/>
        </p:nvSpPr>
        <p:spPr>
          <a:xfrm>
            <a:off x="7501944" y="6214056"/>
            <a:ext cx="6096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hlinkClick r:id="rId3"/>
              </a:rPr>
              <a:t>aka.ms/pythonia/recursos</a:t>
            </a:r>
            <a:endParaRPr lang="en-US" sz="240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3694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DF147-FA2B-FB06-5489-B2CBB02C9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472C-8489-8646-53AB-0866B6CD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document ingestion (Code)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D9E42-22E6-960E-3FD0-5EEA974720B8}"/>
              </a:ext>
            </a:extLst>
          </p:cNvPr>
          <p:cNvSpPr/>
          <p:nvPr/>
        </p:nvSpPr>
        <p:spPr>
          <a:xfrm>
            <a:off x="1049416" y="1711131"/>
            <a:ext cx="10625348" cy="4606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2F322-45A5-3679-AB7C-675F819F3489}"/>
              </a:ext>
            </a:extLst>
          </p:cNvPr>
          <p:cNvSpPr txBox="1"/>
          <p:nvPr/>
        </p:nvSpPr>
        <p:spPr>
          <a:xfrm>
            <a:off x="1148468" y="1808979"/>
            <a:ext cx="10313064" cy="443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filenames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"data/California_carpenter_bee.pdf"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"data/Centris_pallida.pdf"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all_chunks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filenames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md_text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pymupdf4llm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to_markdown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from_tiktoken_encoder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"gpt-4o"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create_documents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md_text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"id"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page_content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enumerate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"embedding"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embeddings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"text-embedding-3-small"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embedding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all_chunks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extend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F472D-2C3F-F481-C8D3-1834B622CC3A}"/>
              </a:ext>
            </a:extLst>
          </p:cNvPr>
          <p:cNvSpPr txBox="1"/>
          <p:nvPr/>
        </p:nvSpPr>
        <p:spPr>
          <a:xfrm>
            <a:off x="1049415" y="6317181"/>
            <a:ext cx="10625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rag_documents_ingestion.py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89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3A314-4E35-5793-6CAA-B14FDB12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58CF-AF3D-6C4C-A5A6-B22B9E84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Simple RAG flow on documents (Code)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31ABC7-6FD7-9552-F0AA-B4B3FA00F7DD}"/>
              </a:ext>
            </a:extLst>
          </p:cNvPr>
          <p:cNvSpPr/>
          <p:nvPr/>
        </p:nvSpPr>
        <p:spPr>
          <a:xfrm>
            <a:off x="1049416" y="1624045"/>
            <a:ext cx="10625348" cy="4606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12F46-2282-56A9-B6A0-7FB11C0D1ADF}"/>
              </a:ext>
            </a:extLst>
          </p:cNvPr>
          <p:cNvSpPr txBox="1"/>
          <p:nvPr/>
        </p:nvSpPr>
        <p:spPr>
          <a:xfrm>
            <a:off x="1148468" y="1721893"/>
            <a:ext cx="10313064" cy="46476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025"/>
              </a:lnSpc>
            </a:pPr>
            <a:r>
              <a:rPr lang="en-US" sz="1400" b="0" err="1">
                <a:solidFill>
                  <a:srgbClr val="000000"/>
                </a:solidFill>
                <a:effectLst/>
                <a:latin typeface="Menlo"/>
              </a:rPr>
              <a:t>user_question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"¿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en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donde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viven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las 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abejas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domesticas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?"</a:t>
            </a:r>
          </a:p>
          <a:p>
            <a:pPr>
              <a:lnSpc>
                <a:spcPts val="2025"/>
              </a:lnSpc>
              <a:buNone/>
            </a:pPr>
            <a:endParaRPr lang="en-US" sz="1400" b="0" dirty="0">
              <a:solidFill>
                <a:srgbClr val="000000"/>
              </a:solidFill>
              <a:effectLst/>
              <a:latin typeface="Menlo"/>
            </a:endParaRPr>
          </a:p>
          <a:p>
            <a:pPr>
              <a:lnSpc>
                <a:spcPts val="2025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docs = </a:t>
            </a:r>
            <a:r>
              <a:rPr lang="en-US" sz="1400" b="0" err="1">
                <a:solidFill>
                  <a:srgbClr val="000000"/>
                </a:solidFill>
                <a:effectLst/>
                <a:latin typeface="Menlo"/>
              </a:rPr>
              <a:t>index.search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(</a:t>
            </a:r>
            <a:r>
              <a:rPr lang="en-US" sz="1400" b="0" err="1">
                <a:solidFill>
                  <a:srgbClr val="000000"/>
                </a:solidFill>
                <a:effectLst/>
                <a:latin typeface="Menlo"/>
              </a:rPr>
              <a:t>user_question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) </a:t>
            </a:r>
          </a:p>
          <a:p>
            <a:pPr>
              <a:lnSpc>
                <a:spcPts val="2025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context =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</a:t>
            </a:r>
            <a:r>
              <a:rPr lang="en-US" sz="1400" b="0" dirty="0">
                <a:solidFill>
                  <a:srgbClr val="EE0000"/>
                </a:solidFill>
                <a:effectLst/>
                <a:latin typeface="Menlo"/>
              </a:rPr>
              <a:t>\</a:t>
            </a:r>
            <a:r>
              <a:rPr lang="en-US" sz="1400" b="0" err="1">
                <a:solidFill>
                  <a:srgbClr val="EE0000"/>
                </a:solidFill>
                <a:effectLst/>
                <a:latin typeface="Menlo"/>
              </a:rPr>
              <a:t>n</a:t>
            </a:r>
            <a:r>
              <a:rPr lang="en-US" sz="1400" b="0" err="1">
                <a:solidFill>
                  <a:srgbClr val="A31515"/>
                </a:solidFill>
                <a:effectLst/>
                <a:latin typeface="Menlo"/>
              </a:rPr>
              <a:t>"</a:t>
            </a:r>
            <a:r>
              <a:rPr lang="en-US" sz="1400" b="0" err="1">
                <a:solidFill>
                  <a:srgbClr val="000000"/>
                </a:solidFill>
                <a:effectLst/>
                <a:latin typeface="Menlo"/>
              </a:rPr>
              <a:t>.join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([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/>
              </a:rPr>
              <a:t>f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/>
              </a:rPr>
              <a:t>{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doc[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'id'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]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/>
              </a:rPr>
              <a:t>}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: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/>
              </a:rPr>
              <a:t>{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doc[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'text'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]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/>
              </a:rPr>
              <a:t>}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/>
              </a:rPr>
              <a:t>for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 doc </a:t>
            </a:r>
            <a:r>
              <a:rPr lang="en-US" sz="1400" b="0" dirty="0">
                <a:solidFill>
                  <a:srgbClr val="AF00DB"/>
                </a:solidFill>
                <a:effectLst/>
                <a:latin typeface="Menlo"/>
              </a:rPr>
              <a:t>in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 docs[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: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]])</a:t>
            </a:r>
          </a:p>
          <a:p>
            <a:pPr>
              <a:lnSpc>
                <a:spcPts val="2025"/>
              </a:lnSpc>
              <a:buNone/>
            </a:pPr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SYSTEM_MESSAGE =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"""</a:t>
            </a:r>
            <a:endParaRPr lang="en-US" sz="1400" b="0" dirty="0">
              <a:solidFill>
                <a:srgbClr val="000000"/>
              </a:solidFill>
              <a:effectLst/>
              <a:latin typeface="Menlo"/>
            </a:endParaRPr>
          </a:p>
          <a:p>
            <a:r>
              <a:rPr lang="en-US" sz="1400" dirty="0">
                <a:solidFill>
                  <a:srgbClr val="A31515"/>
                </a:solidFill>
                <a:latin typeface="Menlo"/>
              </a:rPr>
              <a:t>Eres un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asistente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útil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que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responde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preguntas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sobre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insectos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regionales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.</a:t>
            </a:r>
            <a:endParaRPr lang="en-US" sz="1400">
              <a:latin typeface="Menlo"/>
            </a:endParaRPr>
          </a:p>
          <a:p>
            <a:r>
              <a:rPr lang="en-US" sz="1400" dirty="0">
                <a:solidFill>
                  <a:srgbClr val="A31515"/>
                </a:solidFill>
                <a:latin typeface="Menlo"/>
              </a:rPr>
              <a:t>Debes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utilizar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el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conjunto de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datos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para responder las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preguntas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,</a:t>
            </a:r>
            <a:endParaRPr lang="en-US" sz="1400">
              <a:latin typeface="Menlo"/>
            </a:endParaRPr>
          </a:p>
          <a:p>
            <a:r>
              <a:rPr lang="en-US" sz="1400" dirty="0">
                <a:solidFill>
                  <a:srgbClr val="A31515"/>
                </a:solidFill>
                <a:latin typeface="Menlo"/>
              </a:rPr>
              <a:t>no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debes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proporcionar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ninguna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información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que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no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esté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en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las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fuentes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proporcionadas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.</a:t>
            </a:r>
            <a:endParaRPr lang="en-US" sz="1400">
              <a:latin typeface="Menlo"/>
            </a:endParaRPr>
          </a:p>
          <a:p>
            <a:r>
              <a:rPr lang="en-US" sz="1400" dirty="0">
                <a:solidFill>
                  <a:srgbClr val="A31515"/>
                </a:solidFill>
                <a:latin typeface="Menlo"/>
              </a:rPr>
              <a:t>Cita las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fuentes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que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utilizaste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para responder la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pregunta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entre </a:t>
            </a:r>
            <a:r>
              <a:rPr lang="en-US" sz="1400" dirty="0" err="1">
                <a:solidFill>
                  <a:srgbClr val="A31515"/>
                </a:solidFill>
                <a:latin typeface="Menlo"/>
              </a:rPr>
              <a:t>corchetes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.</a:t>
            </a:r>
            <a:endParaRPr lang="en-US" sz="1400">
              <a:latin typeface="Menlo"/>
            </a:endParaRPr>
          </a:p>
          <a:p>
            <a:r>
              <a:rPr lang="en-US" sz="1400" dirty="0">
                <a:solidFill>
                  <a:srgbClr val="A31515"/>
                </a:solidFill>
                <a:latin typeface="Menlo"/>
              </a:rPr>
              <a:t>Las 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fuentes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están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en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el</a:t>
            </a:r>
            <a:r>
              <a:rPr lang="en-US" sz="1400" dirty="0">
                <a:solidFill>
                  <a:srgbClr val="A31515"/>
                </a:solidFill>
                <a:latin typeface="Menlo"/>
              </a:rPr>
              <a:t> 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formato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: &lt;id&gt;: &lt;</a:t>
            </a:r>
            <a:r>
              <a:rPr lang="en-US" sz="1400" err="1">
                <a:solidFill>
                  <a:srgbClr val="A31515"/>
                </a:solidFill>
                <a:latin typeface="Menlo"/>
              </a:rPr>
              <a:t>texto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&gt;.</a:t>
            </a:r>
            <a:endParaRPr lang="en-US" sz="1400">
              <a:latin typeface="Menlo"/>
            </a:endParaRPr>
          </a:p>
          <a:p>
            <a:pPr>
              <a:lnSpc>
                <a:spcPts val="2025"/>
              </a:lnSpc>
              <a:buNone/>
            </a:pP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"""</a:t>
            </a:r>
            <a:br>
              <a:rPr lang="en-US" sz="1400" b="0" dirty="0"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response = </a:t>
            </a:r>
            <a:r>
              <a:rPr lang="en-US" sz="1400" b="0" err="1">
                <a:solidFill>
                  <a:srgbClr val="000000"/>
                </a:solidFill>
                <a:effectLst/>
                <a:latin typeface="Menlo"/>
              </a:rPr>
              <a:t>client.chat.completions.create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/>
              </a:rPr>
              <a:t>  model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 "gpt-4o"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/>
              </a:rPr>
              <a:t>  temperature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lang="en-US" sz="1400" b="0" dirty="0">
                <a:solidFill>
                  <a:srgbClr val="098658"/>
                </a:solidFill>
                <a:effectLst/>
                <a:latin typeface="Menlo"/>
              </a:rPr>
              <a:t>0.3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Menlo"/>
              </a:rPr>
              <a:t>  messages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{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"role"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: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"system"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"content"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: SYSTEM_MESSAGE},</a:t>
            </a:r>
          </a:p>
          <a:p>
            <a:pPr>
              <a:lnSpc>
                <a:spcPts val="2025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enlo"/>
              </a:rPr>
              <a:t>    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{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"role"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: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"user"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"content"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: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/>
              </a:rPr>
              <a:t>f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/>
              </a:rPr>
              <a:t>{</a:t>
            </a:r>
            <a:r>
              <a:rPr lang="en-US" sz="1400" b="0" err="1">
                <a:solidFill>
                  <a:srgbClr val="000000"/>
                </a:solidFill>
                <a:effectLst/>
                <a:latin typeface="Menlo"/>
              </a:rPr>
              <a:t>user_question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/>
              </a:rPr>
              <a:t>}</a:t>
            </a:r>
            <a:r>
              <a:rPr lang="en-US" sz="1400" b="0" dirty="0">
                <a:solidFill>
                  <a:srgbClr val="EE0000"/>
                </a:solidFill>
                <a:effectLst/>
                <a:latin typeface="Menlo"/>
              </a:rPr>
              <a:t>\</a:t>
            </a:r>
            <a:r>
              <a:rPr lang="en-US" sz="1400" b="0" err="1">
                <a:solidFill>
                  <a:srgbClr val="EE0000"/>
                </a:solidFill>
                <a:effectLst/>
                <a:latin typeface="Menlo"/>
              </a:rPr>
              <a:t>n</a:t>
            </a:r>
            <a:r>
              <a:rPr lang="en-US" sz="1400" b="0" err="1">
                <a:solidFill>
                  <a:srgbClr val="A31515"/>
                </a:solidFill>
                <a:effectLst/>
                <a:latin typeface="Menlo"/>
              </a:rPr>
              <a:t>Sources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: 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/>
              </a:rPr>
              <a:t>{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context</a:t>
            </a:r>
            <a:r>
              <a:rPr lang="en-US" sz="1400" b="0" dirty="0">
                <a:solidFill>
                  <a:srgbClr val="0000FF"/>
                </a:solidFill>
                <a:effectLst/>
                <a:latin typeface="Menlo"/>
              </a:rPr>
              <a:t>}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/>
              </a:rPr>
              <a:t>"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/>
              </a:rPr>
              <a:t>}])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43B93-76C5-1B49-7912-13C412E16289}"/>
              </a:ext>
            </a:extLst>
          </p:cNvPr>
          <p:cNvSpPr txBox="1"/>
          <p:nvPr/>
        </p:nvSpPr>
        <p:spPr>
          <a:xfrm>
            <a:off x="1049415" y="6317181"/>
            <a:ext cx="1062534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hlinkClick r:id="rId2"/>
              </a:rPr>
              <a:t>rag_documents_flow.py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3551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7EE6-96CC-D81D-28C8-A6EAE1FDF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4B4B-9081-F7F5-6ABF-A4A2B84C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La </a:t>
            </a:r>
            <a:r>
              <a:rPr lang="en-US" dirty="0" err="1">
                <a:ea typeface="+mj-lt"/>
                <a:cs typeface="+mj-lt"/>
              </a:rPr>
              <a:t>búsqueda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híbrida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funciona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mejor</a:t>
            </a:r>
            <a:endParaRPr lang="en-US" dirty="0" err="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D5A054-9139-BBD9-9CE3-330B2CF43B29}"/>
              </a:ext>
            </a:extLst>
          </p:cNvPr>
          <p:cNvGrpSpPr/>
          <p:nvPr/>
        </p:nvGrpSpPr>
        <p:grpSpPr>
          <a:xfrm>
            <a:off x="7013499" y="1783820"/>
            <a:ext cx="4839173" cy="3800269"/>
            <a:chOff x="6443681" y="2325429"/>
            <a:chExt cx="4634697" cy="37089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3E25A6-B49B-24A9-C1F2-7FC72287D438}"/>
                </a:ext>
              </a:extLst>
            </p:cNvPr>
            <p:cNvGrpSpPr/>
            <p:nvPr/>
          </p:nvGrpSpPr>
          <p:grpSpPr>
            <a:xfrm>
              <a:off x="6443681" y="2325429"/>
              <a:ext cx="4634697" cy="3708932"/>
              <a:chOff x="1549191" y="4116845"/>
              <a:chExt cx="2864840" cy="3084634"/>
            </a:xfrm>
          </p:grpSpPr>
          <p:sp>
            <p:nvSpPr>
              <p:cNvPr id="10" name="Flowchart: Magnetic Disk 4">
                <a:extLst>
                  <a:ext uri="{FF2B5EF4-FFF2-40B4-BE49-F238E27FC236}">
                    <a16:creationId xmlns:a16="http://schemas.microsoft.com/office/drawing/2014/main" id="{E0331FC0-9241-6D0B-467C-8035F4E7C720}"/>
                  </a:ext>
                </a:extLst>
              </p:cNvPr>
              <p:cNvSpPr/>
              <p:nvPr/>
            </p:nvSpPr>
            <p:spPr>
              <a:xfrm>
                <a:off x="1549191" y="4116845"/>
                <a:ext cx="1145936" cy="708685"/>
              </a:xfrm>
              <a:prstGeom prst="flowChartMagneticDisk">
                <a:avLst/>
              </a:prstGeom>
              <a:solidFill>
                <a:srgbClr val="0078D4"/>
              </a:solidFill>
              <a:ln w="2540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Vector</a:t>
                </a:r>
              </a:p>
            </p:txBody>
          </p:sp>
          <p:sp>
            <p:nvSpPr>
              <p:cNvPr id="11" name="Flowchart: Magnetic Disk 5">
                <a:extLst>
                  <a:ext uri="{FF2B5EF4-FFF2-40B4-BE49-F238E27FC236}">
                    <a16:creationId xmlns:a16="http://schemas.microsoft.com/office/drawing/2014/main" id="{BD92520E-17E9-913B-EE22-130FC536540D}"/>
                  </a:ext>
                </a:extLst>
              </p:cNvPr>
              <p:cNvSpPr/>
              <p:nvPr/>
            </p:nvSpPr>
            <p:spPr>
              <a:xfrm>
                <a:off x="3268095" y="4116845"/>
                <a:ext cx="1145936" cy="708685"/>
              </a:xfrm>
              <a:prstGeom prst="flowChartMagneticDisk">
                <a:avLst/>
              </a:prstGeom>
              <a:solidFill>
                <a:srgbClr val="0078D4"/>
              </a:solidFill>
              <a:ln w="2540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Keywords</a:t>
                </a:r>
              </a:p>
            </p:txBody>
          </p:sp>
          <p:sp>
            <p:nvSpPr>
              <p:cNvPr id="12" name="Rectangle: Rounded Corners 7">
                <a:extLst>
                  <a:ext uri="{FF2B5EF4-FFF2-40B4-BE49-F238E27FC236}">
                    <a16:creationId xmlns:a16="http://schemas.microsoft.com/office/drawing/2014/main" id="{8B6544BF-B021-3799-D401-74C58F3FACEA}"/>
                  </a:ext>
                </a:extLst>
              </p:cNvPr>
              <p:cNvSpPr/>
              <p:nvPr/>
            </p:nvSpPr>
            <p:spPr>
              <a:xfrm>
                <a:off x="2352441" y="5395155"/>
                <a:ext cx="1393707" cy="708685"/>
              </a:xfrm>
              <a:prstGeom prst="roundRect">
                <a:avLst/>
              </a:prstGeom>
              <a:solidFill>
                <a:srgbClr val="0078D4"/>
              </a:solidFill>
              <a:ln w="2540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Fusion</a:t>
                </a:r>
                <a:b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400">
                    <a:latin typeface="Segoe UI" panose="020B0502040204020203" pitchFamily="34" charset="0"/>
                    <a:cs typeface="Segoe UI" panose="020B0502040204020203" pitchFamily="34" charset="0"/>
                  </a:rPr>
                  <a:t>(RRF)</a:t>
                </a: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ctangle: Rounded Corners 8">
                <a:extLst>
                  <a:ext uri="{FF2B5EF4-FFF2-40B4-BE49-F238E27FC236}">
                    <a16:creationId xmlns:a16="http://schemas.microsoft.com/office/drawing/2014/main" id="{B7340010-4D8F-47DA-08E0-B37DFAE4BE8D}"/>
                  </a:ext>
                </a:extLst>
              </p:cNvPr>
              <p:cNvSpPr/>
              <p:nvPr/>
            </p:nvSpPr>
            <p:spPr>
              <a:xfrm>
                <a:off x="2352441" y="6492794"/>
                <a:ext cx="1393707" cy="708685"/>
              </a:xfrm>
              <a:prstGeom prst="roundRect">
                <a:avLst/>
              </a:prstGeom>
              <a:solidFill>
                <a:srgbClr val="0078D4"/>
              </a:solidFill>
              <a:ln w="2540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Reranking model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495A2B9-03DC-97F2-4C01-F142C747A443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049294" y="6103841"/>
                <a:ext cx="1" cy="388953"/>
              </a:xfrm>
              <a:prstGeom prst="straightConnector1">
                <a:avLst/>
              </a:prstGeom>
              <a:ln w="25400" cap="rnd">
                <a:solidFill>
                  <a:srgbClr val="0078D4"/>
                </a:solidFill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Connector: Elbow 22">
              <a:extLst>
                <a:ext uri="{FF2B5EF4-FFF2-40B4-BE49-F238E27FC236}">
                  <a16:creationId xmlns:a16="http://schemas.microsoft.com/office/drawing/2014/main" id="{E14B4F0A-5972-3D6F-870B-B22E99483E5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rot="16200000" flipH="1">
              <a:off x="7949346" y="2598820"/>
              <a:ext cx="342454" cy="1499904"/>
            </a:xfrm>
            <a:prstGeom prst="bentConnector2">
              <a:avLst/>
            </a:prstGeom>
            <a:ln w="25400" cap="rnd">
              <a:solidFill>
                <a:srgbClr val="0078D4"/>
              </a:solidFill>
              <a:headEnd type="none" w="sm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3">
              <a:extLst>
                <a:ext uri="{FF2B5EF4-FFF2-40B4-BE49-F238E27FC236}">
                  <a16:creationId xmlns:a16="http://schemas.microsoft.com/office/drawing/2014/main" id="{EB6AD698-9DAA-9BE2-1D3E-5BCA49BD2521}"/>
                </a:ext>
              </a:extLst>
            </p:cNvPr>
            <p:cNvCxnSpPr>
              <a:cxnSpLocks/>
              <a:stCxn id="11" idx="3"/>
              <a:endCxn id="12" idx="0"/>
            </p:cNvCxnSpPr>
            <p:nvPr/>
          </p:nvCxnSpPr>
          <p:spPr>
            <a:xfrm rot="5400000">
              <a:off x="9168528" y="2879544"/>
              <a:ext cx="684911" cy="1280912"/>
            </a:xfrm>
            <a:prstGeom prst="bentConnector3">
              <a:avLst>
                <a:gd name="adj1" fmla="val 50000"/>
              </a:avLst>
            </a:prstGeom>
            <a:ln w="25400" cap="rnd">
              <a:solidFill>
                <a:srgbClr val="0078D4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37BE55D-4D09-B424-585F-A1929BC61E52}"/>
              </a:ext>
            </a:extLst>
          </p:cNvPr>
          <p:cNvSpPr txBox="1">
            <a:spLocks/>
          </p:cNvSpPr>
          <p:nvPr/>
        </p:nvSpPr>
        <p:spPr>
          <a:xfrm>
            <a:off x="1252862" y="1570086"/>
            <a:ext cx="5649911" cy="13944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 dirty="0" err="1"/>
              <a:t>Recuperación</a:t>
            </a:r>
            <a:r>
              <a:rPr lang="en-US" sz="2000" dirty="0"/>
              <a:t> </a:t>
            </a:r>
            <a:r>
              <a:rPr lang="en-US" sz="2000" dirty="0" err="1"/>
              <a:t>híbrida</a:t>
            </a:r>
            <a:r>
              <a:rPr lang="en-US" sz="2000" dirty="0"/>
              <a:t> (palabras clave + </a:t>
            </a:r>
            <a:r>
              <a:rPr lang="en-US" sz="2000" dirty="0" err="1"/>
              <a:t>vectores</a:t>
            </a:r>
            <a:r>
              <a:rPr lang="en-US" sz="2000" dirty="0"/>
              <a:t>)    &gt;  solo vector o solo palabras clave</a:t>
            </a:r>
            <a:endParaRPr lang="en-US" dirty="0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 sz="2000" dirty="0"/>
              <a:t>Hybrid + Reranking &gt; Hybrid</a:t>
            </a:r>
            <a:endParaRPr lang="en-US" dirty="0"/>
          </a:p>
          <a:p>
            <a:pPr marL="228600" lvl="1" indent="0">
              <a:buFont typeface="Arial" panose="020B0604020202020204" pitchFamily="34" charset="0"/>
              <a:buNone/>
            </a:pPr>
            <a:endParaRPr lang="en-US" sz="200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DB7A28C-A21E-9682-D2F5-D693BD7A3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640368"/>
              </p:ext>
            </p:extLst>
          </p:nvPr>
        </p:nvGraphicFramePr>
        <p:xfrm>
          <a:off x="1208676" y="3509407"/>
          <a:ext cx="6711796" cy="210312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77949">
                  <a:extLst>
                    <a:ext uri="{9D8B030D-6E8A-4147-A177-3AD203B41FA5}">
                      <a16:colId xmlns:a16="http://schemas.microsoft.com/office/drawing/2014/main" val="2343312093"/>
                    </a:ext>
                  </a:extLst>
                </a:gridCol>
                <a:gridCol w="1677949">
                  <a:extLst>
                    <a:ext uri="{9D8B030D-6E8A-4147-A177-3AD203B41FA5}">
                      <a16:colId xmlns:a16="http://schemas.microsoft.com/office/drawing/2014/main" val="2572667381"/>
                    </a:ext>
                  </a:extLst>
                </a:gridCol>
                <a:gridCol w="1677949">
                  <a:extLst>
                    <a:ext uri="{9D8B030D-6E8A-4147-A177-3AD203B41FA5}">
                      <a16:colId xmlns:a16="http://schemas.microsoft.com/office/drawing/2014/main" val="94597332"/>
                    </a:ext>
                  </a:extLst>
                </a:gridCol>
                <a:gridCol w="1677949">
                  <a:extLst>
                    <a:ext uri="{9D8B030D-6E8A-4147-A177-3AD203B41FA5}">
                      <a16:colId xmlns:a16="http://schemas.microsoft.com/office/drawing/2014/main" val="21860549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search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groundedness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citation_match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403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vector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48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text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698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799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hybrid with ranker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7879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C3033A-1DDD-DA72-21E2-72E0EBE8E6F3}"/>
              </a:ext>
            </a:extLst>
          </p:cNvPr>
          <p:cNvSpPr txBox="1"/>
          <p:nvPr/>
        </p:nvSpPr>
        <p:spPr>
          <a:xfrm>
            <a:off x="1164258" y="5763367"/>
            <a:ext cx="573851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/>
              <a:t>Source: </a:t>
            </a:r>
            <a:r>
              <a:rPr lang="en-US" sz="2000">
                <a:hlinkClick r:id="rId2"/>
              </a:rPr>
              <a:t>aka.ms/vector-search-not-enough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00028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36278-58EE-04CA-BC1C-5CC16A897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8872-2F64-2D22-3AE2-DBF28837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256378"/>
            <a:ext cx="10913982" cy="1325563"/>
          </a:xfrm>
        </p:spPr>
        <p:txBody>
          <a:bodyPr/>
          <a:lstStyle/>
          <a:p>
            <a:r>
              <a:rPr lang="en-US" err="1"/>
              <a:t>Flujo</a:t>
            </a:r>
            <a:r>
              <a:rPr lang="en-US"/>
              <a:t> de </a:t>
            </a:r>
            <a:r>
              <a:rPr lang="en-US" err="1"/>
              <a:t>recuperación</a:t>
            </a:r>
            <a:r>
              <a:rPr lang="en-US"/>
              <a:t> </a:t>
            </a:r>
            <a:r>
              <a:rPr lang="en-US" err="1"/>
              <a:t>híbrida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0A9177-1BD4-ADB0-A255-186C2825A434}"/>
              </a:ext>
            </a:extLst>
          </p:cNvPr>
          <p:cNvGrpSpPr/>
          <p:nvPr/>
        </p:nvGrpSpPr>
        <p:grpSpPr>
          <a:xfrm>
            <a:off x="8474688" y="2877303"/>
            <a:ext cx="3587717" cy="923883"/>
            <a:chOff x="8376890" y="2846364"/>
            <a:chExt cx="3587717" cy="923883"/>
          </a:xfrm>
        </p:grpSpPr>
        <p:sp>
          <p:nvSpPr>
            <p:cNvPr id="4" name="Rectangle: Rounded Corners 8">
              <a:extLst>
                <a:ext uri="{FF2B5EF4-FFF2-40B4-BE49-F238E27FC236}">
                  <a16:creationId xmlns:a16="http://schemas.microsoft.com/office/drawing/2014/main" id="{8EC91C37-D566-58ED-8717-359D7032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73483" y="2846364"/>
              <a:ext cx="2491124" cy="923883"/>
            </a:xfrm>
            <a:prstGeom prst="roundRect">
              <a:avLst/>
            </a:prstGeom>
            <a:gradFill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</a:gradFill>
            <a:ln w="2540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Reranking model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65544CC-B133-3DEA-9A6C-B95A11D15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8376890" y="3308306"/>
              <a:ext cx="1096593" cy="21772"/>
            </a:xfrm>
            <a:prstGeom prst="straightConnector1">
              <a:avLst/>
            </a:prstGeom>
            <a:ln w="12700" cap="rnd">
              <a:solidFill>
                <a:srgbClr val="BFBFBF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AB3517D-233D-18D2-00EA-97D339B8D608}"/>
              </a:ext>
            </a:extLst>
          </p:cNvPr>
          <p:cNvGrpSpPr/>
          <p:nvPr/>
        </p:nvGrpSpPr>
        <p:grpSpPr>
          <a:xfrm>
            <a:off x="4026627" y="2399945"/>
            <a:ext cx="4448061" cy="2271065"/>
            <a:chOff x="3928829" y="2369006"/>
            <a:chExt cx="4448061" cy="2271065"/>
          </a:xfrm>
        </p:grpSpPr>
        <p:sp>
          <p:nvSpPr>
            <p:cNvPr id="7" name="Rectangle: Rounded Corners 7">
              <a:extLst>
                <a:ext uri="{FF2B5EF4-FFF2-40B4-BE49-F238E27FC236}">
                  <a16:creationId xmlns:a16="http://schemas.microsoft.com/office/drawing/2014/main" id="{E849ACF9-28D6-47BF-1AB7-57041D42B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85766" y="2868136"/>
              <a:ext cx="2491124" cy="923883"/>
            </a:xfrm>
            <a:prstGeom prst="roundRect">
              <a:avLst/>
            </a:prstGeom>
            <a:gradFill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</a:gradFill>
            <a:ln w="2540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Fusion</a:t>
              </a:r>
              <a:b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(RRF)</a:t>
              </a:r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" name="Connector: Elbow 22">
              <a:extLst>
                <a:ext uri="{FF2B5EF4-FFF2-40B4-BE49-F238E27FC236}">
                  <a16:creationId xmlns:a16="http://schemas.microsoft.com/office/drawing/2014/main" id="{AE1B3304-22AC-7495-2C95-EECA9EF01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4"/>
              <a:endCxn id="7" idx="1"/>
            </p:cNvCxnSpPr>
            <p:nvPr/>
          </p:nvCxnSpPr>
          <p:spPr>
            <a:xfrm flipV="1">
              <a:off x="3936921" y="3330078"/>
              <a:ext cx="1948845" cy="1309993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rgbClr val="BFBFBF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3">
              <a:extLst>
                <a:ext uri="{FF2B5EF4-FFF2-40B4-BE49-F238E27FC236}">
                  <a16:creationId xmlns:a16="http://schemas.microsoft.com/office/drawing/2014/main" id="{E84F7765-B40A-E55B-6D6B-B0E912330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2" idx="4"/>
              <a:endCxn id="7" idx="1"/>
            </p:cNvCxnSpPr>
            <p:nvPr/>
          </p:nvCxnSpPr>
          <p:spPr>
            <a:xfrm>
              <a:off x="3928829" y="2369006"/>
              <a:ext cx="1956937" cy="961072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rgbClr val="BFBFBF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B31D6AB-BFC5-266C-2B81-EBD0B3B8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109213"/>
              </p:ext>
            </p:extLst>
          </p:nvPr>
        </p:nvGraphicFramePr>
        <p:xfrm>
          <a:off x="1755136" y="2862607"/>
          <a:ext cx="2587337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9432">
                  <a:extLst>
                    <a:ext uri="{9D8B030D-6E8A-4147-A177-3AD203B41FA5}">
                      <a16:colId xmlns:a16="http://schemas.microsoft.com/office/drawing/2014/main" val="461969700"/>
                    </a:ext>
                  </a:extLst>
                </a:gridCol>
                <a:gridCol w="2177905">
                  <a:extLst>
                    <a:ext uri="{9D8B030D-6E8A-4147-A177-3AD203B41FA5}">
                      <a16:colId xmlns:a16="http://schemas.microsoft.com/office/drawing/2014/main" val="1482892922"/>
                    </a:ext>
                  </a:extLst>
                </a:gridCol>
              </a:tblGrid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Carpenter bee</a:t>
                      </a:r>
                      <a:endParaRPr lang="en-US" b="0" u="none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00493"/>
                  </a:ext>
                </a:extLst>
              </a:tr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Pacific digger bee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461184"/>
                  </a:ext>
                </a:extLst>
              </a:tr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Western Honeybee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31894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901F708-4361-A0C1-50B0-C78DCBBF7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24149"/>
              </p:ext>
            </p:extLst>
          </p:nvPr>
        </p:nvGraphicFramePr>
        <p:xfrm>
          <a:off x="1755136" y="5103115"/>
          <a:ext cx="2587337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9432">
                  <a:extLst>
                    <a:ext uri="{9D8B030D-6E8A-4147-A177-3AD203B41FA5}">
                      <a16:colId xmlns:a16="http://schemas.microsoft.com/office/drawing/2014/main" val="461969700"/>
                    </a:ext>
                  </a:extLst>
                </a:gridCol>
                <a:gridCol w="2177905">
                  <a:extLst>
                    <a:ext uri="{9D8B030D-6E8A-4147-A177-3AD203B41FA5}">
                      <a16:colId xmlns:a16="http://schemas.microsoft.com/office/drawing/2014/main" val="1482892922"/>
                    </a:ext>
                  </a:extLst>
                </a:gridCol>
              </a:tblGrid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Carpenter bee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526485"/>
                  </a:ext>
                </a:extLst>
              </a:tr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Pacific digger bee</a:t>
                      </a:r>
                      <a:endParaRPr lang="en-US" b="0" u="none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00493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Hoverfly</a:t>
                      </a:r>
                      <a:endParaRPr lang="en-US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482149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Western Honeybee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4822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888B0C1-53D8-1478-1E4D-0307468FB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65235"/>
              </p:ext>
            </p:extLst>
          </p:nvPr>
        </p:nvGraphicFramePr>
        <p:xfrm>
          <a:off x="6032458" y="3931682"/>
          <a:ext cx="2442230" cy="1737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6469">
                  <a:extLst>
                    <a:ext uri="{9D8B030D-6E8A-4147-A177-3AD203B41FA5}">
                      <a16:colId xmlns:a16="http://schemas.microsoft.com/office/drawing/2014/main" val="461969700"/>
                    </a:ext>
                  </a:extLst>
                </a:gridCol>
                <a:gridCol w="2055761">
                  <a:extLst>
                    <a:ext uri="{9D8B030D-6E8A-4147-A177-3AD203B41FA5}">
                      <a16:colId xmlns:a16="http://schemas.microsoft.com/office/drawing/2014/main" val="1482892922"/>
                    </a:ext>
                  </a:extLst>
                </a:gridCol>
              </a:tblGrid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Carpenter bee</a:t>
                      </a:r>
                      <a:endParaRPr lang="en-US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00493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Pacific digger bee</a:t>
                      </a:r>
                      <a:endParaRPr lang="en-US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23344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Western Honeybee</a:t>
                      </a:r>
                      <a:endParaRPr lang="en-US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482149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Hoverfly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1327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E3A2A62-9F14-BCE7-F641-A64F895E4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913021"/>
              </p:ext>
            </p:extLst>
          </p:nvPr>
        </p:nvGraphicFramePr>
        <p:xfrm>
          <a:off x="9571282" y="3995792"/>
          <a:ext cx="2491124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4207">
                  <a:extLst>
                    <a:ext uri="{9D8B030D-6E8A-4147-A177-3AD203B41FA5}">
                      <a16:colId xmlns:a16="http://schemas.microsoft.com/office/drawing/2014/main" val="461969700"/>
                    </a:ext>
                  </a:extLst>
                </a:gridCol>
                <a:gridCol w="2096917">
                  <a:extLst>
                    <a:ext uri="{9D8B030D-6E8A-4147-A177-3AD203B41FA5}">
                      <a16:colId xmlns:a16="http://schemas.microsoft.com/office/drawing/2014/main" val="1482892922"/>
                    </a:ext>
                  </a:extLst>
                </a:gridCol>
              </a:tblGrid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Pacific Digger Bee</a:t>
                      </a:r>
                      <a:endParaRPr lang="en-US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00493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Carpenter Bee</a:t>
                      </a:r>
                      <a:endParaRPr lang="en-US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2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Western Honeybee</a:t>
                      </a:r>
                      <a:endParaRPr lang="en-US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486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9D3B19B-3854-57A2-DF07-62C96D25863D}"/>
              </a:ext>
            </a:extLst>
          </p:cNvPr>
          <p:cNvSpPr txBox="1"/>
          <p:nvPr/>
        </p:nvSpPr>
        <p:spPr>
          <a:xfrm>
            <a:off x="1163328" y="1401218"/>
            <a:ext cx="1046318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Question: "cute gray fuzzy bee"</a:t>
            </a:r>
          </a:p>
        </p:txBody>
      </p:sp>
      <p:cxnSp>
        <p:nvCxnSpPr>
          <p:cNvPr id="18" name="Connector: Curved 22">
            <a:extLst>
              <a:ext uri="{FF2B5EF4-FFF2-40B4-BE49-F238E27FC236}">
                <a16:creationId xmlns:a16="http://schemas.microsoft.com/office/drawing/2014/main" id="{701B2C13-88C4-D7D2-4F23-8F69F1783BF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474688" y="4204544"/>
            <a:ext cx="1096593" cy="595818"/>
          </a:xfrm>
          <a:prstGeom prst="curvedConnector3">
            <a:avLst/>
          </a:prstGeom>
          <a:ln w="57150">
            <a:solidFill>
              <a:schemeClr val="accent2"/>
            </a:solidFill>
            <a:prstDash val="solid"/>
            <a:headEnd type="none" w="lg" len="med"/>
            <a:tailEnd type="triangle"/>
          </a:ln>
          <a:effectLst>
            <a:glow rad="127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9">
            <a:extLst>
              <a:ext uri="{FF2B5EF4-FFF2-40B4-BE49-F238E27FC236}">
                <a16:creationId xmlns:a16="http://schemas.microsoft.com/office/drawing/2014/main" id="{343B02F3-2BC8-052B-C3F0-837DFCA62892}"/>
              </a:ext>
            </a:extLst>
          </p:cNvPr>
          <p:cNvCxnSpPr>
            <a:cxnSpLocks/>
          </p:cNvCxnSpPr>
          <p:nvPr/>
        </p:nvCxnSpPr>
        <p:spPr>
          <a:xfrm>
            <a:off x="8470822" y="4226316"/>
            <a:ext cx="1100459" cy="318956"/>
          </a:xfrm>
          <a:prstGeom prst="curvedConnector3">
            <a:avLst/>
          </a:prstGeom>
          <a:ln w="57150">
            <a:solidFill>
              <a:schemeClr val="accent1"/>
            </a:solidFill>
            <a:prstDash val="solid"/>
            <a:headEnd type="none" w="lg" len="med"/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C64026-E609-F914-B133-7558733B2BB1}"/>
              </a:ext>
            </a:extLst>
          </p:cNvPr>
          <p:cNvGrpSpPr/>
          <p:nvPr/>
        </p:nvGrpSpPr>
        <p:grpSpPr>
          <a:xfrm>
            <a:off x="857008" y="2063083"/>
            <a:ext cx="3177711" cy="2948141"/>
            <a:chOff x="759210" y="2032144"/>
            <a:chExt cx="3177711" cy="2948141"/>
          </a:xfrm>
        </p:grpSpPr>
        <p:sp>
          <p:nvSpPr>
            <p:cNvPr id="21" name="Flowchart: Magnetic Disk 4">
              <a:extLst>
                <a:ext uri="{FF2B5EF4-FFF2-40B4-BE49-F238E27FC236}">
                  <a16:creationId xmlns:a16="http://schemas.microsoft.com/office/drawing/2014/main" id="{38F40FF7-A1E6-B60E-DF28-A2E1125BE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88665" y="4299856"/>
              <a:ext cx="2048256" cy="680429"/>
            </a:xfrm>
            <a:prstGeom prst="flowChartMagneticDisk">
              <a:avLst/>
            </a:prstGeom>
            <a:gradFill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</a:gradFill>
            <a:ln w="2540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Vector results</a:t>
              </a:r>
            </a:p>
          </p:txBody>
        </p:sp>
        <p:sp>
          <p:nvSpPr>
            <p:cNvPr id="22" name="Flowchart: Magnetic Disk 5">
              <a:extLst>
                <a:ext uri="{FF2B5EF4-FFF2-40B4-BE49-F238E27FC236}">
                  <a16:creationId xmlns:a16="http://schemas.microsoft.com/office/drawing/2014/main" id="{F1ED6136-872E-8C57-AFD8-047F9B8FC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80573" y="2032144"/>
              <a:ext cx="2048256" cy="673724"/>
            </a:xfrm>
            <a:prstGeom prst="flowChartMagneticDisk">
              <a:avLst/>
            </a:prstGeom>
            <a:gradFill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</a:gradFill>
            <a:ln w="2540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Keyword results</a:t>
              </a:r>
            </a:p>
          </p:txBody>
        </p:sp>
        <p:cxnSp>
          <p:nvCxnSpPr>
            <p:cNvPr id="23" name="Connector: Elbow 6">
              <a:extLst>
                <a:ext uri="{FF2B5EF4-FFF2-40B4-BE49-F238E27FC236}">
                  <a16:creationId xmlns:a16="http://schemas.microsoft.com/office/drawing/2014/main" id="{DB0D5A0D-CAB7-B2BF-C146-72B815F849FD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1086705" y="2369006"/>
              <a:ext cx="793868" cy="713141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rgbClr val="BFBFBF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8">
              <a:extLst>
                <a:ext uri="{FF2B5EF4-FFF2-40B4-BE49-F238E27FC236}">
                  <a16:creationId xmlns:a16="http://schemas.microsoft.com/office/drawing/2014/main" id="{58AB56C6-FA05-1436-F874-568E8718135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rot="16200000" flipH="1">
              <a:off x="962783" y="3714189"/>
              <a:ext cx="1095984" cy="755780"/>
            </a:xfrm>
            <a:prstGeom prst="bentConnector2">
              <a:avLst/>
            </a:prstGeom>
            <a:ln w="12700" cap="rnd">
              <a:solidFill>
                <a:srgbClr val="BFBFBF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Badge Question Mark with solid fill">
              <a:extLst>
                <a:ext uri="{FF2B5EF4-FFF2-40B4-BE49-F238E27FC236}">
                  <a16:creationId xmlns:a16="http://schemas.microsoft.com/office/drawing/2014/main" id="{4A130772-E52A-9EAA-CFFA-A0197B86B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9210" y="3082147"/>
              <a:ext cx="678495" cy="678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211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C802A-A01D-F36F-FF72-954F1B1B1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22B3-F918-C9FD-2589-F6B8CC03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</a:t>
            </a:r>
            <a:r>
              <a:rPr lang="en-US" dirty="0" err="1"/>
              <a:t>recuperación</a:t>
            </a:r>
            <a:r>
              <a:rPr lang="en-US" dirty="0"/>
              <a:t> </a:t>
            </a:r>
            <a:r>
              <a:rPr lang="en-US" dirty="0" err="1"/>
              <a:t>híbrida</a:t>
            </a:r>
            <a:r>
              <a:rPr lang="en-US" dirty="0"/>
              <a:t> </a:t>
            </a:r>
            <a:r>
              <a:rPr lang="es-MX" dirty="0"/>
              <a:t>(</a:t>
            </a:r>
            <a:r>
              <a:rPr lang="es-MX" dirty="0" err="1"/>
              <a:t>Code</a:t>
            </a:r>
            <a:r>
              <a:rPr lang="es-MX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68B119-43A2-68CF-47A0-FB5140E54910}"/>
              </a:ext>
            </a:extLst>
          </p:cNvPr>
          <p:cNvSpPr/>
          <p:nvPr/>
        </p:nvSpPr>
        <p:spPr>
          <a:xfrm>
            <a:off x="1049416" y="1624045"/>
            <a:ext cx="10625348" cy="4606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D47BA-236E-D9BE-FAE9-5BA2AA9928DF}"/>
              </a:ext>
            </a:extLst>
          </p:cNvPr>
          <p:cNvSpPr txBox="1"/>
          <p:nvPr/>
        </p:nvSpPr>
        <p:spPr>
          <a:xfrm>
            <a:off x="1148468" y="1721893"/>
            <a:ext cx="10313064" cy="443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full_text_search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</a:pPr>
            <a:endParaRPr lang="en-US" sz="1600" b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vector_search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</a:pPr>
            <a:endParaRPr lang="en-US" sz="1600" b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reciprocal_rank_fusion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vector_results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rerank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retrieved_documents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encoder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CrossEncoder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"cross-encoder/ms-marco-MiniLM-L-6-v2"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scores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encoder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predict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doc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doc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retrieved_documents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 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sorted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zip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scores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retrieved_documents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reverse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hybrid_search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full_text_search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vector_results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vector_search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combined_results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reciprocal_rank_fusion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vector_results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combined_results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rerank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combined_results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combined_results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[: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4354E-836B-396A-5845-916CDF5DC7EC}"/>
              </a:ext>
            </a:extLst>
          </p:cNvPr>
          <p:cNvSpPr txBox="1"/>
          <p:nvPr/>
        </p:nvSpPr>
        <p:spPr>
          <a:xfrm>
            <a:off x="1049415" y="6317181"/>
            <a:ext cx="1062534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hlinkClick r:id="rId2"/>
              </a:rPr>
              <a:t>rag_hybrid.py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3940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70AD0-844D-8F97-973C-5F33611E8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8671-CA55-54E8-394F-F212D08D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Tipos de fuentes de datos RAG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15D091-53FB-A09C-9AA2-B6D7A71748EE}"/>
              </a:ext>
            </a:extLst>
          </p:cNvPr>
          <p:cNvGrpSpPr/>
          <p:nvPr/>
        </p:nvGrpSpPr>
        <p:grpSpPr>
          <a:xfrm>
            <a:off x="6759915" y="1783777"/>
            <a:ext cx="5203483" cy="3981431"/>
            <a:chOff x="-974248" y="1246045"/>
            <a:chExt cx="5203483" cy="398143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194F63BC-10D6-51C5-9460-45132F04D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974248" y="1246045"/>
              <a:ext cx="5203483" cy="3981431"/>
            </a:xfrm>
            <a:prstGeom prst="roundRect">
              <a:avLst>
                <a:gd name="adj" fmla="val 282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2F2F2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3D24E2-7DDF-0371-D5ED-1C5906B619C5}"/>
                </a:ext>
              </a:extLst>
            </p:cNvPr>
            <p:cNvSpPr txBox="1"/>
            <p:nvPr/>
          </p:nvSpPr>
          <p:spPr>
            <a:xfrm>
              <a:off x="262071" y="2519726"/>
              <a:ext cx="329184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>
                  <a:latin typeface="Segoe UI Semibold"/>
                </a:rPr>
                <a:t>Documents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>
                  <a:latin typeface="Segoe UI Semibold"/>
                </a:rPr>
                <a:t>(Datos no </a:t>
              </a:r>
              <a:r>
                <a:rPr lang="en-US" sz="2000" err="1">
                  <a:latin typeface="Segoe UI Semibold"/>
                </a:rPr>
                <a:t>estructurados</a:t>
              </a:r>
              <a:r>
                <a:rPr lang="en-US" sz="2000">
                  <a:latin typeface="Segoe UI Semibold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78CD19-0667-A0AD-FBCA-BD759E87C1F1}"/>
                </a:ext>
              </a:extLst>
            </p:cNvPr>
            <p:cNvSpPr txBox="1"/>
            <p:nvPr/>
          </p:nvSpPr>
          <p:spPr>
            <a:xfrm>
              <a:off x="-103539" y="3166883"/>
              <a:ext cx="3989194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/>
                <a:t>PDFs, docx, pptx, md, html, images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DD8773-CF5B-D657-19FC-E42A3E1636AE}"/>
                </a:ext>
              </a:extLst>
            </p:cNvPr>
            <p:cNvSpPr txBox="1"/>
            <p:nvPr/>
          </p:nvSpPr>
          <p:spPr>
            <a:xfrm>
              <a:off x="-798919" y="3514128"/>
              <a:ext cx="4857363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None/>
              </a:pPr>
              <a:r>
                <a:rPr lang="en-US" err="1"/>
                <a:t>Necesitas</a:t>
              </a:r>
              <a:r>
                <a:rPr lang="en-US"/>
                <a:t> un </a:t>
              </a:r>
              <a:r>
                <a:rPr lang="en-US" err="1"/>
                <a:t>proceso</a:t>
              </a:r>
              <a:r>
                <a:rPr lang="en-US"/>
                <a:t> de </a:t>
              </a:r>
              <a:r>
                <a:rPr lang="en-US" b="1" err="1"/>
                <a:t>ingestión</a:t>
              </a:r>
              <a:r>
                <a:rPr lang="en-US"/>
                <a:t> para </a:t>
              </a:r>
              <a:r>
                <a:rPr lang="en-US" b="1" err="1"/>
                <a:t>extraer</a:t>
              </a:r>
              <a:r>
                <a:rPr lang="en-US"/>
                <a:t>, </a:t>
              </a:r>
              <a:r>
                <a:rPr lang="en-US" b="1" err="1"/>
                <a:t>dividir</a:t>
              </a:r>
              <a:r>
                <a:rPr lang="en-US"/>
                <a:t>, </a:t>
              </a:r>
              <a:r>
                <a:rPr lang="en-US" b="1" err="1"/>
                <a:t>vectorizar</a:t>
              </a:r>
              <a:r>
                <a:rPr lang="en-US"/>
                <a:t> y </a:t>
              </a:r>
              <a:r>
                <a:rPr lang="en-US" b="1" err="1"/>
                <a:t>almacenar</a:t>
              </a:r>
              <a:r>
                <a:rPr lang="en-US"/>
                <a:t> </a:t>
              </a:r>
              <a:r>
                <a:rPr lang="en-US" err="1"/>
                <a:t>fragmentos</a:t>
              </a:r>
              <a:r>
                <a:rPr lang="en-US"/>
                <a:t> de </a:t>
              </a:r>
              <a:r>
                <a:rPr lang="en-US" err="1"/>
                <a:t>documentos</a:t>
              </a:r>
              <a:r>
                <a:rPr lang="en-US"/>
                <a:t>.</a:t>
              </a:r>
            </a:p>
            <a:p>
              <a:pPr>
                <a:buNone/>
              </a:pPr>
              <a:endParaRPr lang="en-US"/>
            </a:p>
            <a:p>
              <a:r>
                <a:rPr lang="en-US" err="1"/>
                <a:t>Necesitas</a:t>
              </a:r>
              <a:r>
                <a:rPr lang="en-US"/>
                <a:t> </a:t>
              </a:r>
              <a:r>
                <a:rPr lang="en-US" err="1"/>
                <a:t>una</a:t>
              </a:r>
              <a:r>
                <a:rPr lang="en-US"/>
                <a:t> forma de </a:t>
              </a:r>
              <a:r>
                <a:rPr lang="en-US" b="1" err="1"/>
                <a:t>buscar</a:t>
              </a:r>
              <a:r>
                <a:rPr lang="en-US"/>
                <a:t> entre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fragmentos</a:t>
              </a:r>
              <a:r>
                <a:rPr lang="en-US"/>
                <a:t> </a:t>
              </a:r>
              <a:r>
                <a:rPr lang="en-US" err="1"/>
                <a:t>vectorizados</a:t>
              </a:r>
              <a:r>
                <a:rPr lang="en-US"/>
                <a:t>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D2864B-CAB1-02EA-FAA4-EFE94B6F70B4}"/>
              </a:ext>
            </a:extLst>
          </p:cNvPr>
          <p:cNvGrpSpPr/>
          <p:nvPr/>
        </p:nvGrpSpPr>
        <p:grpSpPr>
          <a:xfrm>
            <a:off x="1150883" y="1783776"/>
            <a:ext cx="5109037" cy="3981431"/>
            <a:chOff x="5946476" y="1258968"/>
            <a:chExt cx="5109037" cy="3981431"/>
          </a:xfrm>
          <a:solidFill>
            <a:schemeClr val="accent5">
              <a:lumMod val="20000"/>
              <a:lumOff val="80000"/>
            </a:schemeClr>
          </a:solidFill>
          <a:effectLst/>
        </p:grpSpPr>
        <p:sp>
          <p:nvSpPr>
            <p:cNvPr id="12" name="Rounded Rectangle 299">
              <a:extLst>
                <a:ext uri="{FF2B5EF4-FFF2-40B4-BE49-F238E27FC236}">
                  <a16:creationId xmlns:a16="http://schemas.microsoft.com/office/drawing/2014/main" id="{D53BD247-726B-28CD-01DD-01A3A896B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946476" y="1258968"/>
              <a:ext cx="5109037" cy="3981431"/>
            </a:xfrm>
            <a:prstGeom prst="roundRect">
              <a:avLst>
                <a:gd name="adj" fmla="val 28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AE931D-2E2F-0C7F-646A-3768B1DDF997}"/>
                </a:ext>
              </a:extLst>
            </p:cNvPr>
            <p:cNvSpPr txBox="1"/>
            <p:nvPr/>
          </p:nvSpPr>
          <p:spPr>
            <a:xfrm>
              <a:off x="6915847" y="2505897"/>
              <a:ext cx="3291840" cy="664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latin typeface="Segoe UI Semibold"/>
                </a:rPr>
                <a:t>Database rows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latin typeface="Segoe UI Semibold"/>
                </a:rPr>
                <a:t>(Datos </a:t>
              </a:r>
              <a:r>
                <a:rPr lang="en-US" sz="2400" err="1">
                  <a:latin typeface="Segoe UI Semibold"/>
                </a:rPr>
                <a:t>estructurados</a:t>
              </a:r>
              <a:r>
                <a:rPr lang="en-US" sz="2400">
                  <a:latin typeface="Segoe UI Semibold"/>
                </a:rPr>
                <a:t>)</a:t>
              </a:r>
            </a:p>
          </p:txBody>
        </p:sp>
        <p:pic>
          <p:nvPicPr>
            <p:cNvPr id="14" name="Graphic 13" descr="Table with solid fill">
              <a:extLst>
                <a:ext uri="{FF2B5EF4-FFF2-40B4-BE49-F238E27FC236}">
                  <a16:creationId xmlns:a16="http://schemas.microsoft.com/office/drawing/2014/main" id="{6E767EB8-8F5B-0033-501B-F96527AEB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04567" y="1427191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E7995E-9DF0-75C0-6980-B212B6D70D17}"/>
                </a:ext>
              </a:extLst>
            </p:cNvPr>
            <p:cNvSpPr txBox="1"/>
            <p:nvPr/>
          </p:nvSpPr>
          <p:spPr>
            <a:xfrm>
              <a:off x="6126836" y="3768351"/>
              <a:ext cx="4869862" cy="12480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err="1"/>
                <a:t>Necesitas</a:t>
              </a:r>
              <a:r>
                <a:rPr lang="en-US" sz="1800"/>
                <a:t> </a:t>
              </a:r>
              <a:r>
                <a:rPr lang="en-US" sz="1800" err="1"/>
                <a:t>una</a:t>
              </a:r>
              <a:r>
                <a:rPr lang="en-US" sz="1800"/>
                <a:t> forma de </a:t>
              </a:r>
              <a:r>
                <a:rPr lang="en-US" sz="1800" b="1" err="1"/>
                <a:t>vectorizar</a:t>
              </a:r>
              <a:r>
                <a:rPr lang="en-US" sz="1800"/>
                <a:t> las </a:t>
              </a:r>
              <a:r>
                <a:rPr lang="en-US" sz="1800" err="1"/>
                <a:t>columnas</a:t>
              </a:r>
              <a:r>
                <a:rPr lang="en-US" sz="1800"/>
                <a:t> </a:t>
              </a:r>
              <a:r>
                <a:rPr lang="en-US" sz="1800" err="1"/>
                <a:t>objetivo</a:t>
              </a:r>
              <a:r>
                <a:rPr lang="en-US" sz="1800"/>
                <a:t> con un </a:t>
              </a:r>
              <a:r>
                <a:rPr lang="en-US" sz="1800" err="1"/>
                <a:t>modelo</a:t>
              </a:r>
              <a:r>
                <a:rPr lang="en-US" sz="1800"/>
                <a:t> de embeddings.</a:t>
              </a:r>
            </a:p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/>
            </a:p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err="1"/>
                <a:t>Necesitas</a:t>
              </a:r>
              <a:r>
                <a:rPr lang="en-US" sz="1800"/>
                <a:t> </a:t>
              </a:r>
              <a:r>
                <a:rPr lang="en-US" sz="1800" err="1"/>
                <a:t>una</a:t>
              </a:r>
              <a:r>
                <a:rPr lang="en-US" sz="1800"/>
                <a:t> forma de </a:t>
              </a:r>
              <a:r>
                <a:rPr lang="en-US" sz="1800" b="1" err="1"/>
                <a:t>buscar</a:t>
              </a:r>
              <a:r>
                <a:rPr lang="en-US" sz="1800"/>
                <a:t> entre las </a:t>
              </a:r>
              <a:r>
                <a:rPr lang="en-US" sz="1800" err="1"/>
                <a:t>filas</a:t>
              </a:r>
              <a:r>
                <a:rPr lang="en-US" sz="1800"/>
                <a:t> </a:t>
              </a:r>
              <a:r>
                <a:rPr lang="en-US" sz="1800" err="1"/>
                <a:t>vectorizadas</a:t>
              </a:r>
              <a:r>
                <a:rPr lang="en-US" sz="1800"/>
                <a:t>.</a:t>
              </a:r>
            </a:p>
          </p:txBody>
        </p:sp>
      </p:grpSp>
      <p:pic>
        <p:nvPicPr>
          <p:cNvPr id="16" name="Graphic 15" descr="Document with solid fill">
            <a:extLst>
              <a:ext uri="{FF2B5EF4-FFF2-40B4-BE49-F238E27FC236}">
                <a16:creationId xmlns:a16="http://schemas.microsoft.com/office/drawing/2014/main" id="{01DE0BD0-AFA1-C160-77E7-B7421A871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571" y="20000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99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F3974-F3D5-9742-B5BB-AC28DEBC5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3ABF-FFAF-509A-883D-C36D6F8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PostgreSQL</a:t>
            </a:r>
          </a:p>
        </p:txBody>
      </p:sp>
    </p:spTree>
    <p:extLst>
      <p:ext uri="{BB962C8B-B14F-4D97-AF65-F5344CB8AC3E}">
        <p14:creationId xmlns:p14="http://schemas.microsoft.com/office/powerpoint/2010/main" val="288379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62217-C52B-E842-4E1E-389D0DB3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7909-AEB4-863F-2E37-1A2B1A43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PostgreSQL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097A6-EED9-D47B-3BBB-F56BAC7A4F10}"/>
              </a:ext>
            </a:extLst>
          </p:cNvPr>
          <p:cNvSpPr/>
          <p:nvPr/>
        </p:nvSpPr>
        <p:spPr>
          <a:xfrm>
            <a:off x="1183194" y="1783821"/>
            <a:ext cx="10506937" cy="4717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8F26F-B9D1-B839-2894-6C1E20048514}"/>
              </a:ext>
            </a:extLst>
          </p:cNvPr>
          <p:cNvSpPr txBox="1"/>
          <p:nvPr/>
        </p:nvSpPr>
        <p:spPr>
          <a:xfrm>
            <a:off x="1318644" y="1839952"/>
            <a:ext cx="1006405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question = </a:t>
            </a:r>
            <a:r>
              <a:rPr lang="en-US" sz="17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7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algun</a:t>
            </a:r>
            <a:r>
              <a:rPr lang="en-US" sz="17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zapato</a:t>
            </a:r>
            <a:r>
              <a:rPr lang="en-US" sz="17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barato</a:t>
            </a:r>
            <a:r>
              <a:rPr lang="en-US" sz="17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 </a:t>
            </a:r>
            <a:r>
              <a:rPr lang="en-US" sz="17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senderismo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</a:p>
          <a:p>
            <a:endParaRPr lang="en-US" sz="17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cur.execute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"SELECT ... 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results = 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cur.fetchall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7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result </a:t>
            </a:r>
            <a:r>
              <a:rPr lang="en-US" sz="17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results:</a:t>
            </a:r>
          </a:p>
          <a:p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formatted_results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"##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result[</a:t>
            </a:r>
            <a:r>
              <a:rPr lang="en-US" sz="17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\n\n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result[</a:t>
            </a:r>
            <a:r>
              <a:rPr lang="en-US" sz="17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b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openai.chat.completions.create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</a:p>
          <a:p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"Debes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utilizar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las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fuentes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datos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para responder las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preguntas</a:t>
            </a:r>
            <a:endParaRPr lang="en-US" sz="1700" b="0">
              <a:solidFill>
                <a:srgbClr val="A3151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endParaRPr lang="en-US" sz="17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endParaRPr lang="en-US" sz="17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question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700" b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"\n Fuentes: \n" </a:t>
            </a:r>
            <a:r>
              <a:rPr lang="en-US" sz="170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7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formatted </a:t>
            </a:r>
            <a:r>
              <a:rPr lang="en-US" sz="17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_content</a:t>
            </a:r>
            <a:endParaRPr lang="en-US" sz="17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}])</a:t>
            </a:r>
          </a:p>
        </p:txBody>
      </p:sp>
    </p:spTree>
    <p:extLst>
      <p:ext uri="{BB962C8B-B14F-4D97-AF65-F5344CB8AC3E}">
        <p14:creationId xmlns:p14="http://schemas.microsoft.com/office/powerpoint/2010/main" val="1425377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FA1D3-9414-0886-9E56-72FDA248A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9B16-7512-2593-87A7-60F83A87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Open source template: RAG con PostgreSQL</a:t>
            </a: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536DC240-48A6-AECF-A26D-E1AF4C2B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87" y="1783821"/>
            <a:ext cx="6817947" cy="4799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57356E-2F93-4672-8DAC-040F55482E6B}"/>
              </a:ext>
            </a:extLst>
          </p:cNvPr>
          <p:cNvSpPr txBox="1"/>
          <p:nvPr/>
        </p:nvSpPr>
        <p:spPr>
          <a:xfrm>
            <a:off x="8156765" y="1875166"/>
            <a:ext cx="380663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000" err="1"/>
          </a:p>
          <a:p>
            <a:r>
              <a:rPr lang="en-US" sz="2000" err="1"/>
              <a:t>Azure OpenAI +</a:t>
            </a:r>
          </a:p>
          <a:p>
            <a:r>
              <a:rPr lang="en-US" sz="2000" err="1"/>
              <a:t>Azure PostgreSQL Flexible Server + </a:t>
            </a:r>
          </a:p>
          <a:p>
            <a:r>
              <a:rPr lang="en-US" sz="2000" err="1"/>
              <a:t>Azure Container Apps</a:t>
            </a:r>
          </a:p>
          <a:p>
            <a:endParaRPr lang="en-US" sz="20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B57-FCFF-83D7-28E8-EA60463419DC}"/>
              </a:ext>
            </a:extLst>
          </p:cNvPr>
          <p:cNvSpPr txBox="1"/>
          <p:nvPr/>
        </p:nvSpPr>
        <p:spPr>
          <a:xfrm>
            <a:off x="8075505" y="4091418"/>
            <a:ext cx="38066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err="1"/>
          </a:p>
          <a:p>
            <a:r>
              <a:rPr lang="en-US" sz="2400" err="1"/>
              <a:t>Code:</a:t>
            </a:r>
          </a:p>
          <a:p>
            <a:r>
              <a:rPr lang="en-US" sz="24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aka.ms/rag-postgres</a:t>
            </a:r>
            <a:endParaRPr lang="en-US" sz="2400" err="1"/>
          </a:p>
          <a:p>
            <a:endParaRPr lang="en-US" sz="2400" err="1"/>
          </a:p>
          <a:p>
            <a:r>
              <a:rPr lang="en-US" sz="2400" err="1"/>
              <a:t>Demo:</a:t>
            </a:r>
          </a:p>
          <a:p>
            <a:r>
              <a:rPr lang="en-US" sz="240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aka.ms/rag-postgres/demo</a:t>
            </a:r>
            <a:endParaRPr lang="en-US" sz="2400" err="1"/>
          </a:p>
        </p:txBody>
      </p:sp>
    </p:spTree>
    <p:extLst>
      <p:ext uri="{BB962C8B-B14F-4D97-AF65-F5344CB8AC3E}">
        <p14:creationId xmlns:p14="http://schemas.microsoft.com/office/powerpoint/2010/main" val="1161187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83C3F-CB88-E934-8B13-D9F86719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F24BD-6042-504C-CAEC-8717737A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con </a:t>
            </a:r>
            <a:r>
              <a:rPr lang="en-US" err="1"/>
              <a:t>postgres</a:t>
            </a:r>
            <a:r>
              <a:rPr lang="en-US"/>
              <a:t>: </a:t>
            </a:r>
            <a:r>
              <a:rPr lang="es-MX"/>
              <a:t>flow con query rewriting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C8C51F-BD19-1CC7-A204-D1A0309C3D68}"/>
              </a:ext>
            </a:extLst>
          </p:cNvPr>
          <p:cNvGrpSpPr/>
          <p:nvPr/>
        </p:nvGrpSpPr>
        <p:grpSpPr>
          <a:xfrm>
            <a:off x="4097416" y="3741980"/>
            <a:ext cx="6512750" cy="2527270"/>
            <a:chOff x="3048000" y="3694683"/>
            <a:chExt cx="6512750" cy="2527270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4E572D83-12B4-A186-E88A-B43FAE61270E}"/>
                </a:ext>
              </a:extLst>
            </p:cNvPr>
            <p:cNvSpPr txBox="1">
              <a:spLocks/>
            </p:cNvSpPr>
            <p:nvPr/>
          </p:nvSpPr>
          <p:spPr>
            <a:xfrm>
              <a:off x="7964251" y="4988741"/>
              <a:ext cx="1596499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6" name="Graphic 2">
              <a:extLst>
                <a:ext uri="{FF2B5EF4-FFF2-40B4-BE49-F238E27FC236}">
                  <a16:creationId xmlns:a16="http://schemas.microsoft.com/office/drawing/2014/main" id="{CDA19FAC-F438-81B2-AB3C-B1E33DCC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3673" y="3960073"/>
              <a:ext cx="937363" cy="991286"/>
            </a:xfrm>
            <a:prstGeom prst="rect">
              <a:avLst/>
            </a:prstGeom>
          </p:spPr>
        </p:pic>
        <p:sp>
          <p:nvSpPr>
            <p:cNvPr id="7" name="Arrow: Right 10">
              <a:extLst>
                <a:ext uri="{FF2B5EF4-FFF2-40B4-BE49-F238E27FC236}">
                  <a16:creationId xmlns:a16="http://schemas.microsoft.com/office/drawing/2014/main" id="{D6563DB2-07C4-DF69-26D6-B64263C9375C}"/>
                </a:ext>
              </a:extLst>
            </p:cNvPr>
            <p:cNvSpPr/>
            <p:nvPr/>
          </p:nvSpPr>
          <p:spPr bwMode="auto">
            <a:xfrm>
              <a:off x="5849453" y="4417055"/>
              <a:ext cx="2381066" cy="2613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11">
              <a:extLst>
                <a:ext uri="{FF2B5EF4-FFF2-40B4-BE49-F238E27FC236}">
                  <a16:creationId xmlns:a16="http://schemas.microsoft.com/office/drawing/2014/main" id="{F7980EAA-0AEB-3709-B2A2-10980C116859}"/>
                </a:ext>
              </a:extLst>
            </p:cNvPr>
            <p:cNvSpPr/>
            <p:nvPr/>
          </p:nvSpPr>
          <p:spPr bwMode="auto">
            <a:xfrm>
              <a:off x="3048000" y="3694683"/>
              <a:ext cx="5275673" cy="222425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5BA487-C813-C96E-24BE-A110AD097168}"/>
              </a:ext>
            </a:extLst>
          </p:cNvPr>
          <p:cNvGrpSpPr/>
          <p:nvPr/>
        </p:nvGrpSpPr>
        <p:grpSpPr>
          <a:xfrm>
            <a:off x="7872705" y="1884087"/>
            <a:ext cx="3480724" cy="1526496"/>
            <a:chOff x="16298870" y="2969442"/>
            <a:chExt cx="5090699" cy="2918862"/>
          </a:xfrm>
        </p:grpSpPr>
        <p:sp>
          <p:nvSpPr>
            <p:cNvPr id="15" name="Speech Bubble: Rectangle with Corners Rounded 18">
              <a:extLst>
                <a:ext uri="{FF2B5EF4-FFF2-40B4-BE49-F238E27FC236}">
                  <a16:creationId xmlns:a16="http://schemas.microsoft.com/office/drawing/2014/main" id="{4C7F48A5-4B9A-F2F4-8A09-184933DBDEBA}"/>
                </a:ext>
              </a:extLst>
            </p:cNvPr>
            <p:cNvSpPr/>
            <p:nvPr/>
          </p:nvSpPr>
          <p:spPr bwMode="auto">
            <a:xfrm>
              <a:off x="16298870" y="2969442"/>
              <a:ext cx="5090699" cy="2894880"/>
            </a:xfrm>
            <a:prstGeom prst="wedgeRoundRectCallout">
              <a:avLst>
                <a:gd name="adj1" fmla="val 4726"/>
                <a:gd name="adj2" fmla="val 86105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7AD47C-D026-95FC-1581-9417C29A92CE}"/>
                </a:ext>
              </a:extLst>
            </p:cNvPr>
            <p:cNvSpPr txBox="1"/>
            <p:nvPr/>
          </p:nvSpPr>
          <p:spPr>
            <a:xfrm>
              <a:off x="16618028" y="3240011"/>
              <a:ext cx="4578757" cy="2648293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>
                  <a:latin typeface="Segoe UI"/>
                  <a:ea typeface="Menlo"/>
                  <a:cs typeface="Menlo"/>
                </a:rPr>
                <a:t>Para </a:t>
              </a:r>
              <a:r>
                <a:rPr lang="en-US" sz="1800" err="1">
                  <a:latin typeface="Segoe UI"/>
                  <a:ea typeface="Menlo"/>
                  <a:cs typeface="Menlo"/>
                </a:rPr>
                <a:t>excelentes</a:t>
              </a:r>
              <a:r>
                <a:rPr lang="en-US" sz="180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err="1">
                  <a:latin typeface="Segoe UI"/>
                  <a:ea typeface="Menlo"/>
                  <a:cs typeface="Menlo"/>
                </a:rPr>
                <a:t>zapatos</a:t>
              </a:r>
              <a:r>
                <a:rPr lang="en-US" sz="1800">
                  <a:latin typeface="Segoe UI"/>
                  <a:ea typeface="Menlo"/>
                  <a:cs typeface="Menlo"/>
                </a:rPr>
                <a:t> de </a:t>
              </a:r>
              <a:r>
                <a:rPr lang="en-US" sz="1800" err="1">
                  <a:latin typeface="Segoe UI"/>
                  <a:ea typeface="Menlo"/>
                  <a:cs typeface="Menlo"/>
                </a:rPr>
                <a:t>senderismo</a:t>
              </a:r>
              <a:r>
                <a:rPr lang="en-US" sz="1800">
                  <a:latin typeface="Segoe UI"/>
                  <a:ea typeface="Menlo"/>
                  <a:cs typeface="Menlo"/>
                </a:rPr>
                <a:t>, </a:t>
              </a:r>
              <a:r>
                <a:rPr lang="en-US" sz="1800" err="1">
                  <a:latin typeface="Segoe UI"/>
                  <a:ea typeface="Menlo"/>
                  <a:cs typeface="Menlo"/>
                </a:rPr>
                <a:t>considera</a:t>
              </a:r>
              <a:r>
                <a:rPr lang="en-US" sz="180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err="1">
                  <a:latin typeface="Segoe UI"/>
                  <a:ea typeface="Menlo"/>
                  <a:cs typeface="Menlo"/>
                </a:rPr>
                <a:t>los</a:t>
              </a:r>
              <a:r>
                <a:rPr lang="en-US" sz="180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err="1">
                  <a:latin typeface="Segoe UI"/>
                  <a:ea typeface="Menlo"/>
                  <a:cs typeface="Menlo"/>
                </a:rPr>
                <a:t>TrekExtreme</a:t>
              </a:r>
              <a:r>
                <a:rPr lang="en-US" sz="1800">
                  <a:latin typeface="Segoe UI"/>
                  <a:ea typeface="Menlo"/>
                  <a:cs typeface="Menlo"/>
                </a:rPr>
                <a:t> Hiking Shoes 1 o </a:t>
              </a:r>
              <a:r>
                <a:rPr lang="en-US" sz="1800" err="1">
                  <a:latin typeface="Segoe UI"/>
                  <a:ea typeface="Menlo"/>
                  <a:cs typeface="Menlo"/>
                </a:rPr>
                <a:t>los</a:t>
              </a:r>
              <a:r>
                <a:rPr lang="en-US" sz="1800">
                  <a:latin typeface="Segoe UI"/>
                  <a:ea typeface="Menlo"/>
                  <a:cs typeface="Menlo"/>
                </a:rPr>
                <a:t> Trailblaze Steel-Blue Hiking Shoes 2.</a:t>
              </a:r>
              <a:endParaRPr lang="en-US" sz="1800" baseline="30000">
                <a:solidFill>
                  <a:schemeClr val="bg1"/>
                </a:solidFill>
                <a:latin typeface="Segoe UI"/>
                <a:ea typeface="Menlo"/>
                <a:cs typeface="Menlo"/>
              </a:endParaRPr>
            </a:p>
          </p:txBody>
        </p:sp>
      </p:grpSp>
      <p:pic>
        <p:nvPicPr>
          <p:cNvPr id="17" name="Graphic 13">
            <a:extLst>
              <a:ext uri="{FF2B5EF4-FFF2-40B4-BE49-F238E27FC236}">
                <a16:creationId xmlns:a16="http://schemas.microsoft.com/office/drawing/2014/main" id="{C24FFFA0-7929-0540-84BD-321419878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0381" y="4052021"/>
            <a:ext cx="884866" cy="91658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4FB13BA-D9A0-F8BE-8833-D0DF947BE979}"/>
              </a:ext>
            </a:extLst>
          </p:cNvPr>
          <p:cNvSpPr txBox="1">
            <a:spLocks/>
          </p:cNvSpPr>
          <p:nvPr/>
        </p:nvSpPr>
        <p:spPr>
          <a:xfrm>
            <a:off x="1049416" y="5036038"/>
            <a:ext cx="2051084" cy="101031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2000">
                <a:latin typeface="+mj-lt"/>
                <a:cs typeface="Segoe UI Semilight"/>
              </a:rPr>
              <a:t>User</a:t>
            </a:r>
            <a:endParaRPr lang="en-US"/>
          </a:p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Question</a:t>
            </a:r>
            <a:endParaRPr lang="en-US" sz="2000">
              <a:cs typeface="Segoe UI Semi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966733-C7E2-A444-BF85-F9A52E44870F}"/>
              </a:ext>
            </a:extLst>
          </p:cNvPr>
          <p:cNvGrpSpPr/>
          <p:nvPr/>
        </p:nvGrpSpPr>
        <p:grpSpPr>
          <a:xfrm>
            <a:off x="1178769" y="3071018"/>
            <a:ext cx="2784637" cy="1041522"/>
            <a:chOff x="521530" y="4240114"/>
            <a:chExt cx="4365143" cy="1671128"/>
          </a:xfrm>
        </p:grpSpPr>
        <p:sp>
          <p:nvSpPr>
            <p:cNvPr id="20" name="Speech Bubble: Rectangle with Corners Rounded 7">
              <a:extLst>
                <a:ext uri="{FF2B5EF4-FFF2-40B4-BE49-F238E27FC236}">
                  <a16:creationId xmlns:a16="http://schemas.microsoft.com/office/drawing/2014/main" id="{DD3337BE-620D-DC0C-8163-DCA7F0FAE2C6}"/>
                </a:ext>
              </a:extLst>
            </p:cNvPr>
            <p:cNvSpPr/>
            <p:nvPr/>
          </p:nvSpPr>
          <p:spPr bwMode="auto">
            <a:xfrm>
              <a:off x="521530" y="4240114"/>
              <a:ext cx="4365143" cy="1436405"/>
            </a:xfrm>
            <a:prstGeom prst="wedgeRoundRectCallou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 Placeholder 5">
              <a:extLst>
                <a:ext uri="{FF2B5EF4-FFF2-40B4-BE49-F238E27FC236}">
                  <a16:creationId xmlns:a16="http://schemas.microsoft.com/office/drawing/2014/main" id="{2DA2179A-5706-EAF6-E27A-7C6F086903EB}"/>
                </a:ext>
              </a:extLst>
            </p:cNvPr>
            <p:cNvSpPr txBox="1">
              <a:spLocks/>
            </p:cNvSpPr>
            <p:nvPr/>
          </p:nvSpPr>
          <p:spPr>
            <a:xfrm>
              <a:off x="672027" y="4327749"/>
              <a:ext cx="4214646" cy="158349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65484">
                <a:buNone/>
                <a:defRPr/>
              </a:pPr>
              <a:r>
                <a:rPr lang="en-US" sz="1800">
                  <a:latin typeface="Segoe UI"/>
                  <a:cs typeface="Segoe UI Semilight"/>
                </a:rPr>
                <a:t>¿</a:t>
              </a:r>
              <a:r>
                <a:rPr lang="en-US" sz="1800" err="1">
                  <a:latin typeface="Segoe UI"/>
                  <a:cs typeface="Segoe UI Semilight"/>
                </a:rPr>
                <a:t>Cuál</a:t>
              </a:r>
              <a:r>
                <a:rPr lang="en-US" sz="1800">
                  <a:latin typeface="Segoe UI"/>
                  <a:cs typeface="Segoe UI Semilight"/>
                </a:rPr>
                <a:t> es un </a:t>
              </a:r>
              <a:r>
                <a:rPr lang="en-US" sz="1800" err="1">
                  <a:latin typeface="Segoe UI"/>
                  <a:cs typeface="Segoe UI Semilight"/>
                </a:rPr>
                <a:t>buen</a:t>
              </a:r>
              <a:r>
                <a:rPr lang="en-US" sz="1800">
                  <a:latin typeface="Segoe UI"/>
                  <a:cs typeface="Segoe UI Semilight"/>
                </a:rPr>
                <a:t> </a:t>
              </a:r>
              <a:r>
                <a:rPr lang="en-US" sz="1800" err="1">
                  <a:latin typeface="Segoe UI"/>
                  <a:cs typeface="Segoe UI Semilight"/>
                </a:rPr>
                <a:t>zapato</a:t>
              </a:r>
              <a:r>
                <a:rPr lang="en-US" sz="1800">
                  <a:latin typeface="Segoe UI"/>
                  <a:cs typeface="Segoe UI Semilight"/>
                </a:rPr>
                <a:t> para un </a:t>
              </a:r>
              <a:r>
                <a:rPr lang="en-US" sz="1800" err="1">
                  <a:latin typeface="Segoe UI"/>
                  <a:cs typeface="Segoe UI Semilight"/>
                </a:rPr>
                <a:t>sendero</a:t>
              </a:r>
              <a:r>
                <a:rPr lang="en-US" sz="1800">
                  <a:latin typeface="Segoe UI"/>
                  <a:cs typeface="Segoe UI Semilight"/>
                </a:rPr>
                <a:t> de </a:t>
              </a:r>
              <a:r>
                <a:rPr lang="en-US" sz="1800" err="1">
                  <a:latin typeface="Segoe UI"/>
                  <a:cs typeface="Segoe UI Semilight"/>
                </a:rPr>
                <a:t>montaña</a:t>
              </a:r>
              <a:r>
                <a:rPr lang="en-US" sz="1800">
                  <a:latin typeface="Segoe UI"/>
                  <a:cs typeface="Segoe UI Semilight"/>
                </a:rPr>
                <a:t>?</a:t>
              </a:r>
              <a:endParaRPr lang="en-US" sz="1800">
                <a:latin typeface="Segoe UI"/>
                <a:cs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5353BA-05F2-4014-4853-214376075180}"/>
              </a:ext>
            </a:extLst>
          </p:cNvPr>
          <p:cNvGrpSpPr/>
          <p:nvPr/>
        </p:nvGrpSpPr>
        <p:grpSpPr>
          <a:xfrm>
            <a:off x="4448309" y="3978128"/>
            <a:ext cx="4902352" cy="2505513"/>
            <a:chOff x="3398893" y="3930831"/>
            <a:chExt cx="4902352" cy="2505513"/>
          </a:xfrm>
        </p:grpSpPr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C511BF4D-116B-FEF4-D01B-DD3BBAB1604E}"/>
                </a:ext>
              </a:extLst>
            </p:cNvPr>
            <p:cNvSpPr txBox="1">
              <a:spLocks/>
            </p:cNvSpPr>
            <p:nvPr/>
          </p:nvSpPr>
          <p:spPr>
            <a:xfrm>
              <a:off x="4498719" y="4988741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2E66410-3A89-B363-D820-118E0596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66245" y="3930831"/>
              <a:ext cx="1002993" cy="1108486"/>
            </a:xfrm>
            <a:prstGeom prst="rect">
              <a:avLst/>
            </a:prstGeom>
          </p:spPr>
        </p:pic>
        <p:sp>
          <p:nvSpPr>
            <p:cNvPr id="25" name="Arrow: Right 8">
              <a:extLst>
                <a:ext uri="{FF2B5EF4-FFF2-40B4-BE49-F238E27FC236}">
                  <a16:creationId xmlns:a16="http://schemas.microsoft.com/office/drawing/2014/main" id="{7F2B6310-06E2-F69E-101C-B9F4E55E0DAF}"/>
                </a:ext>
              </a:extLst>
            </p:cNvPr>
            <p:cNvSpPr/>
            <p:nvPr/>
          </p:nvSpPr>
          <p:spPr bwMode="auto">
            <a:xfrm>
              <a:off x="3398893" y="4444116"/>
              <a:ext cx="1367352" cy="278148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56CE4CC3-19AD-0DD4-D647-A83B482CA829}"/>
                </a:ext>
              </a:extLst>
            </p:cNvPr>
            <p:cNvSpPr txBox="1"/>
            <p:nvPr/>
          </p:nvSpPr>
          <p:spPr>
            <a:xfrm>
              <a:off x="5920179" y="4774351"/>
              <a:ext cx="2381066" cy="16619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[101]: 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Name: </a:t>
              </a:r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TrekExtreme Hiking Shoes</a:t>
              </a:r>
              <a:b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</a:br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Price: 135.99</a:t>
              </a:r>
            </a:p>
            <a:p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Brand: Raptor Elite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Type: Footwear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Description: The </a:t>
              </a:r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Trek Extreme hiking shoes by Raptor Elite are built to ensure any trail.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…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EEC55A-2388-5814-A86E-4D5F501002A7}"/>
              </a:ext>
            </a:extLst>
          </p:cNvPr>
          <p:cNvGrpSpPr/>
          <p:nvPr/>
        </p:nvGrpSpPr>
        <p:grpSpPr>
          <a:xfrm>
            <a:off x="2709180" y="4099371"/>
            <a:ext cx="3145875" cy="2169879"/>
            <a:chOff x="1659764" y="4052074"/>
            <a:chExt cx="3145875" cy="2169879"/>
          </a:xfrm>
        </p:grpSpPr>
        <p:sp>
          <p:nvSpPr>
            <p:cNvPr id="28" name="Arrow: Right 8">
              <a:extLst>
                <a:ext uri="{FF2B5EF4-FFF2-40B4-BE49-F238E27FC236}">
                  <a16:creationId xmlns:a16="http://schemas.microsoft.com/office/drawing/2014/main" id="{B8A14DA0-5D11-3FD4-55C3-222EB81A64BC}"/>
                </a:ext>
              </a:extLst>
            </p:cNvPr>
            <p:cNvSpPr/>
            <p:nvPr/>
          </p:nvSpPr>
          <p:spPr bwMode="auto">
            <a:xfrm>
              <a:off x="1659764" y="4444116"/>
              <a:ext cx="710070" cy="300790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">
              <a:extLst>
                <a:ext uri="{FF2B5EF4-FFF2-40B4-BE49-F238E27FC236}">
                  <a16:creationId xmlns:a16="http://schemas.microsoft.com/office/drawing/2014/main" id="{2C0BC3AD-6293-9C2B-545C-891CE0D59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979" y="4052074"/>
              <a:ext cx="937363" cy="991286"/>
            </a:xfrm>
            <a:prstGeom prst="rect">
              <a:avLst/>
            </a:prstGeom>
          </p:spPr>
        </p:pic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F44E4B91-C1F6-935B-C432-9602AABEAD2F}"/>
                </a:ext>
              </a:extLst>
            </p:cNvPr>
            <p:cNvSpPr txBox="1"/>
            <p:nvPr/>
          </p:nvSpPr>
          <p:spPr>
            <a:xfrm>
              <a:off x="3438286" y="4787398"/>
              <a:ext cx="1367353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mountain trail shoe</a:t>
              </a:r>
            </a:p>
          </p:txBody>
        </p:sp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A7DA8C5D-F5DE-8B50-E4BA-84235555531F}"/>
                </a:ext>
              </a:extLst>
            </p:cNvPr>
            <p:cNvSpPr txBox="1">
              <a:spLocks/>
            </p:cNvSpPr>
            <p:nvPr/>
          </p:nvSpPr>
          <p:spPr>
            <a:xfrm>
              <a:off x="2083485" y="4988741"/>
              <a:ext cx="1596499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1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F498-58FB-A77B-B566-A60C28CC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Python +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B708-5475-3713-E181-48E985434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1906688" cy="1594358"/>
          </a:xfrm>
        </p:spPr>
        <p:txBody>
          <a:bodyPr>
            <a:normAutofit/>
          </a:bodyPr>
          <a:lstStyle/>
          <a:p>
            <a:r>
              <a:rPr lang="en-US" sz="5500">
                <a:latin typeface="Aptos" panose="020B0004020202020204" pitchFamily="34" charset="0"/>
                <a:cs typeface="Segoe UI" panose="020B0502040204020203" pitchFamily="34" charset="0"/>
              </a:rPr>
              <a:t>🔍 </a:t>
            </a:r>
            <a:r>
              <a:rPr lang="es-MX" sz="5500">
                <a:latin typeface="Aptos" panose="020B0004020202020204" pitchFamily="34" charset="0"/>
              </a:rPr>
              <a:t>Retrieval Augmented Generation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3F6DCF-3603-19EC-9B34-2D2871DE85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Gwyneth Peña-Siguenza</a:t>
            </a:r>
            <a:endParaRPr lang="en-US">
              <a:solidFill>
                <a:srgbClr val="000000"/>
              </a:solidFill>
            </a:endParaRPr>
          </a:p>
          <a:p>
            <a:pPr lvl="0"/>
            <a:r>
              <a:rPr lang="en-US" dirty="0"/>
              <a:t>Python Cloud Advocate</a:t>
            </a:r>
            <a:endParaRPr lang="en-US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  <a:hlinkClick r:id="rId2"/>
              </a:rPr>
              <a:t>linkedin.com/in/madebygps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hlinkClick r:id="rId2"/>
            </a:endParaRPr>
          </a:p>
          <a:p>
            <a:r>
              <a:rPr lang="en-US" dirty="0">
                <a:solidFill>
                  <a:srgbClr val="000000"/>
                </a:solidFill>
                <a:hlinkClick r:id="rId3"/>
              </a:rPr>
              <a:t>Youtube.com/@lagps</a:t>
            </a:r>
            <a:endParaRPr lang="en-US" dirty="0">
              <a:solidFill>
                <a:srgbClr val="000000"/>
              </a:solidFill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6187A-099A-C315-AA1F-862ADD63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6DA1-6753-C296-770F-EF5D8D95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PostgreSQL: App architectura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4E1E181B-B4C6-AD4B-B951-E8308F881ECA}"/>
              </a:ext>
            </a:extLst>
          </p:cNvPr>
          <p:cNvSpPr txBox="1">
            <a:spLocks/>
          </p:cNvSpPr>
          <p:nvPr/>
        </p:nvSpPr>
        <p:spPr>
          <a:xfrm>
            <a:off x="1488277" y="1690688"/>
            <a:ext cx="2844600" cy="889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Typescript frontend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(React, </a:t>
            </a:r>
            <a:r>
              <a:rPr lang="en-US" sz="2400" err="1">
                <a:solidFill>
                  <a:schemeClr val="tx1"/>
                </a:solidFill>
                <a:latin typeface="Segoe UI" panose="020B0502040204020203" pitchFamily="34" charset="0"/>
              </a:rPr>
              <a:t>FluentUI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D7B0F6A6-1521-B343-6AC4-314067783948}"/>
              </a:ext>
            </a:extLst>
          </p:cNvPr>
          <p:cNvSpPr txBox="1">
            <a:spLocks/>
          </p:cNvSpPr>
          <p:nvPr/>
        </p:nvSpPr>
        <p:spPr>
          <a:xfrm>
            <a:off x="7086279" y="1690688"/>
            <a:ext cx="2844600" cy="889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Python backend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(FastAPI, </a:t>
            </a:r>
            <a:r>
              <a:rPr lang="en-US" sz="2400" err="1">
                <a:solidFill>
                  <a:schemeClr val="tx1"/>
                </a:solidFill>
                <a:latin typeface="Segoe UI" panose="020B0502040204020203" pitchFamily="34" charset="0"/>
              </a:rPr>
              <a:t>Uvicorn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2E65D0-AD35-DA9B-DED7-8819FFCA6F8D}"/>
              </a:ext>
            </a:extLst>
          </p:cNvPr>
          <p:cNvSpPr txBox="1"/>
          <p:nvPr/>
        </p:nvSpPr>
        <p:spPr>
          <a:xfrm>
            <a:off x="957470" y="2892287"/>
            <a:ext cx="222305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chat.tsx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makeApiRequest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5AACB2-FF01-1357-B5B4-9824339B37F0}"/>
              </a:ext>
            </a:extLst>
          </p:cNvPr>
          <p:cNvSpPr txBox="1"/>
          <p:nvPr/>
        </p:nvSpPr>
        <p:spPr>
          <a:xfrm>
            <a:off x="3608945" y="2892286"/>
            <a:ext cx="140435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api.ts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chatApi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BF2FB5-75FD-FEA1-973D-0BFCF481B5E6}"/>
              </a:ext>
            </a:extLst>
          </p:cNvPr>
          <p:cNvSpPr txBox="1"/>
          <p:nvPr/>
        </p:nvSpPr>
        <p:spPr>
          <a:xfrm>
            <a:off x="5416829" y="3568434"/>
            <a:ext cx="116950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app.py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D26205-5C70-C4B3-529C-B774C3D26D3A}"/>
              </a:ext>
            </a:extLst>
          </p:cNvPr>
          <p:cNvSpPr txBox="1"/>
          <p:nvPr/>
        </p:nvSpPr>
        <p:spPr>
          <a:xfrm>
            <a:off x="6944141" y="3568434"/>
            <a:ext cx="345608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advanced_rag.py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5D8B96-2B8F-3BCE-3518-465E06E4E107}"/>
              </a:ext>
            </a:extLst>
          </p:cNvPr>
          <p:cNvSpPr txBox="1"/>
          <p:nvPr/>
        </p:nvSpPr>
        <p:spPr>
          <a:xfrm>
            <a:off x="6944140" y="4781437"/>
            <a:ext cx="3792987" cy="147732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get_search_query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compute_text_embedding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search()</a:t>
            </a: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get_messages_from_history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chat.completions.create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078253-4595-0881-9768-A9235392F9DC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3180522" y="3215452"/>
            <a:ext cx="42842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AC73E4F-6AA1-29D3-95A4-2AC0ED170199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6586333" y="3891600"/>
            <a:ext cx="35780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224A911-85D5-1FB5-6E54-4DFA92C29810}"/>
              </a:ext>
            </a:extLst>
          </p:cNvPr>
          <p:cNvCxnSpPr>
            <a:cxnSpLocks/>
          </p:cNvCxnSpPr>
          <p:nvPr/>
        </p:nvCxnSpPr>
        <p:spPr>
          <a:xfrm>
            <a:off x="7240952" y="4214765"/>
            <a:ext cx="0" cy="56667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116EBC4-D39A-5E9B-657A-82A2E1811CD3}"/>
              </a:ext>
            </a:extLst>
          </p:cNvPr>
          <p:cNvSpPr/>
          <p:nvPr/>
        </p:nvSpPr>
        <p:spPr>
          <a:xfrm>
            <a:off x="5169347" y="1827742"/>
            <a:ext cx="45719" cy="457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28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4613E-25E6-2C84-FF48-D6EA3E537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6000-43CF-AD78-27B3-BDE3ED6E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Azure AI Search</a:t>
            </a:r>
          </a:p>
        </p:txBody>
      </p:sp>
    </p:spTree>
    <p:extLst>
      <p:ext uri="{BB962C8B-B14F-4D97-AF65-F5344CB8AC3E}">
        <p14:creationId xmlns:p14="http://schemas.microsoft.com/office/powerpoint/2010/main" val="2174440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F465D-2665-4036-E9E9-7F8DF9F6F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FA4A-77F3-424A-0BAD-8274DE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con documents y Azure AI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86B73-DDD7-8A26-C9F6-08851E2D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783821"/>
            <a:ext cx="10913980" cy="4308622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 does a product manager do?"</a:t>
            </a:r>
          </a:p>
          <a:p>
            <a:pPr>
              <a:lnSpc>
                <a:spcPts val="16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user_question_vector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get_embedding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search_client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search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vector_queries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VectorizedQuery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user_question_vector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sources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\n\n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"[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'sourcepage'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'content'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6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openai_client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"Answer ONLY with the facts from sources below. Cite sources with brackets."""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Sources: 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sources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F0E05-1354-B64D-5682-1EB2B69D8FD0}"/>
              </a:ext>
            </a:extLst>
          </p:cNvPr>
          <p:cNvSpPr txBox="1"/>
          <p:nvPr/>
        </p:nvSpPr>
        <p:spPr>
          <a:xfrm>
            <a:off x="1049416" y="6215076"/>
            <a:ext cx="613672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hlinkClick r:id="rId2"/>
              </a:rPr>
              <a:t>rag.ipynb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01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3B1BA-F952-5AF6-B98B-DFBB91495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2BA8-94DC-9716-BF6D-8FC49263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Open source template: RAG con AI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DA8AF-BE44-A233-DEF7-83D7EE7BA501}"/>
              </a:ext>
            </a:extLst>
          </p:cNvPr>
          <p:cNvSpPr txBox="1"/>
          <p:nvPr/>
        </p:nvSpPr>
        <p:spPr>
          <a:xfrm>
            <a:off x="7118951" y="1891179"/>
            <a:ext cx="413467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Azure OpenAI +</a:t>
            </a:r>
          </a:p>
          <a:p>
            <a:pPr algn="l"/>
            <a:r>
              <a:rPr lang="en-US" sz="2000" dirty="0"/>
              <a:t>Azure AI Search +</a:t>
            </a:r>
          </a:p>
          <a:p>
            <a:pPr algn="l"/>
            <a:r>
              <a:rPr lang="en-US" sz="2000" dirty="0"/>
              <a:t>Azure App Service/Container Apps</a:t>
            </a:r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60D26-F603-4D0B-5185-C0D9563A1937}"/>
              </a:ext>
            </a:extLst>
          </p:cNvPr>
          <p:cNvSpPr txBox="1"/>
          <p:nvPr/>
        </p:nvSpPr>
        <p:spPr>
          <a:xfrm>
            <a:off x="7040125" y="4460750"/>
            <a:ext cx="41346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err="1"/>
              <a:t>Code:</a:t>
            </a:r>
          </a:p>
          <a:p>
            <a:pPr algn="l"/>
            <a:r>
              <a:rPr lang="en-US" sz="240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</a:t>
            </a:r>
            <a:endParaRPr lang="en-US" sz="2400" err="1"/>
          </a:p>
          <a:p>
            <a:pPr algn="l"/>
            <a:endParaRPr lang="en-US" sz="2400" err="1"/>
          </a:p>
          <a:p>
            <a:pPr algn="l"/>
            <a:r>
              <a:rPr lang="en-US" sz="2400" err="1"/>
              <a:t>Demo:</a:t>
            </a:r>
          </a:p>
          <a:p>
            <a:pPr algn="l"/>
            <a:r>
              <a:rPr lang="en-US" sz="24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aka.ms/ragchat/demo</a:t>
            </a:r>
            <a:endParaRPr lang="en-US" sz="2400" err="1"/>
          </a:p>
        </p:txBody>
      </p:sp>
      <p:pic>
        <p:nvPicPr>
          <p:cNvPr id="6" name="Picture 5" descr="Chat screen">
            <a:extLst>
              <a:ext uri="{FF2B5EF4-FFF2-40B4-BE49-F238E27FC236}">
                <a16:creationId xmlns:a16="http://schemas.microsoft.com/office/drawing/2014/main" id="{95575AD1-E156-3678-DA36-619D69704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25381"/>
          <a:stretch/>
        </p:blipFill>
        <p:spPr bwMode="auto">
          <a:xfrm>
            <a:off x="1258297" y="1967366"/>
            <a:ext cx="5615469" cy="44323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048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A0F3D-B3F2-8EFB-4E06-C3DB54FD7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6947-918B-EE4D-EF6C-FF3A91B0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AI Search: flow con query rewriting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0FD8B9-6732-3DAD-88C8-070CF24FEA2D}"/>
              </a:ext>
            </a:extLst>
          </p:cNvPr>
          <p:cNvSpPr txBox="1"/>
          <p:nvPr/>
        </p:nvSpPr>
        <p:spPr>
          <a:xfrm>
            <a:off x="8320298" y="4658227"/>
            <a:ext cx="2035645" cy="22159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“BenefitOptions1.pdf: Health Plus es un plan integral que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ofrece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más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cobertura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que Northwind Standard. Northwind Health Plus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ofrece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cobertura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para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servicios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emergencia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salud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mental y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tratamiento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abuso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sustancias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, y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servicios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fuera de la red,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mientras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que Northwind Standard no lo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hace</a:t>
            </a:r>
            <a:endParaRPr lang="en-US" sz="12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94CCF63-94C9-6D79-45E0-CDA676BEA88F}"/>
              </a:ext>
            </a:extLst>
          </p:cNvPr>
          <p:cNvGrpSpPr/>
          <p:nvPr/>
        </p:nvGrpSpPr>
        <p:grpSpPr>
          <a:xfrm>
            <a:off x="962468" y="1678545"/>
            <a:ext cx="3591387" cy="4022684"/>
            <a:chOff x="94362" y="1650181"/>
            <a:chExt cx="3591387" cy="4022684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9E74BDB-688C-4A54-DCAF-34A21E054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4663" y="3673598"/>
              <a:ext cx="1073556" cy="1112034"/>
            </a:xfrm>
            <a:prstGeom prst="rect">
              <a:avLst/>
            </a:prstGeom>
          </p:spPr>
        </p:pic>
        <p:sp>
          <p:nvSpPr>
            <p:cNvPr id="51" name="Text Placeholder 5">
              <a:extLst>
                <a:ext uri="{FF2B5EF4-FFF2-40B4-BE49-F238E27FC236}">
                  <a16:creationId xmlns:a16="http://schemas.microsoft.com/office/drawing/2014/main" id="{59E0B256-4C8D-9CA3-84FB-2E6590447E7F}"/>
                </a:ext>
              </a:extLst>
            </p:cNvPr>
            <p:cNvSpPr txBox="1">
              <a:spLocks/>
            </p:cNvSpPr>
            <p:nvPr/>
          </p:nvSpPr>
          <p:spPr>
            <a:xfrm>
              <a:off x="94362" y="5188110"/>
              <a:ext cx="2051084" cy="484755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Conversation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59936E2-EC63-50A9-3F03-CBC1CCF674BE}"/>
                </a:ext>
              </a:extLst>
            </p:cNvPr>
            <p:cNvGrpSpPr/>
            <p:nvPr/>
          </p:nvGrpSpPr>
          <p:grpSpPr>
            <a:xfrm>
              <a:off x="285874" y="1650181"/>
              <a:ext cx="3399875" cy="596273"/>
              <a:chOff x="490184" y="3207097"/>
              <a:chExt cx="5329579" cy="956724"/>
            </a:xfrm>
          </p:grpSpPr>
          <p:sp>
            <p:nvSpPr>
              <p:cNvPr id="53" name="Speech Bubble: Rectangle with Corners Rounded 7">
                <a:extLst>
                  <a:ext uri="{FF2B5EF4-FFF2-40B4-BE49-F238E27FC236}">
                    <a16:creationId xmlns:a16="http://schemas.microsoft.com/office/drawing/2014/main" id="{6AC00934-8D42-2E29-94C1-7A0096491661}"/>
                  </a:ext>
                </a:extLst>
              </p:cNvPr>
              <p:cNvSpPr/>
              <p:nvPr/>
            </p:nvSpPr>
            <p:spPr bwMode="auto">
              <a:xfrm>
                <a:off x="490184" y="3207097"/>
                <a:ext cx="5084996" cy="956724"/>
              </a:xfrm>
              <a:prstGeom prst="wedgeRoundRectCallout">
                <a:avLst>
                  <a:gd name="adj1" fmla="val -27438"/>
                  <a:gd name="adj2" fmla="val 49245"/>
                  <a:gd name="adj3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Text Placeholder 5">
                <a:extLst>
                  <a:ext uri="{FF2B5EF4-FFF2-40B4-BE49-F238E27FC236}">
                    <a16:creationId xmlns:a16="http://schemas.microsoft.com/office/drawing/2014/main" id="{A9FCC0D2-3A56-AC27-8115-D3B3EA8ED8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585" y="3292465"/>
                <a:ext cx="5239178" cy="871356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65484">
                  <a:defRPr/>
                </a:pPr>
                <a:r>
                  <a:rPr lang="en-US" sz="1400">
                    <a:latin typeface="Segoe UI"/>
                    <a:cs typeface="Segoe UI Semilight"/>
                  </a:rPr>
                  <a:t>¿El plan Northwind Health Plus </a:t>
                </a:r>
                <a:r>
                  <a:rPr lang="en-US" sz="1400" err="1">
                    <a:latin typeface="Segoe UI"/>
                    <a:cs typeface="Segoe UI Semilight"/>
                  </a:rPr>
                  <a:t>cubre</a:t>
                </a:r>
                <a:r>
                  <a:rPr lang="en-US" sz="1400">
                    <a:latin typeface="Segoe UI"/>
                    <a:cs typeface="Segoe UI Semilight"/>
                  </a:rPr>
                  <a:t> </a:t>
                </a:r>
                <a:r>
                  <a:rPr lang="en-US" sz="1400" err="1">
                    <a:latin typeface="Segoe UI"/>
                    <a:cs typeface="Segoe UI Semilight"/>
                  </a:rPr>
                  <a:t>exámenes</a:t>
                </a:r>
                <a:r>
                  <a:rPr lang="en-US" sz="1400">
                    <a:latin typeface="Segoe UI"/>
                    <a:cs typeface="Segoe UI Semilight"/>
                  </a:rPr>
                  <a:t> de vista?</a:t>
                </a:r>
                <a:endParaRPr lang="en-US" sz="1400">
                  <a:latin typeface="Segoe UI"/>
                  <a:cs typeface="Segoe UI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349BBFA-1059-970A-388A-A3F8D9DFC06B}"/>
              </a:ext>
            </a:extLst>
          </p:cNvPr>
          <p:cNvGrpSpPr/>
          <p:nvPr/>
        </p:nvGrpSpPr>
        <p:grpSpPr>
          <a:xfrm>
            <a:off x="2612698" y="3992494"/>
            <a:ext cx="2665730" cy="1639194"/>
            <a:chOff x="2101069" y="3901196"/>
            <a:chExt cx="2665730" cy="1639194"/>
          </a:xfrm>
        </p:grpSpPr>
        <p:sp>
          <p:nvSpPr>
            <p:cNvPr id="56" name="Arrow: Right 8">
              <a:extLst>
                <a:ext uri="{FF2B5EF4-FFF2-40B4-BE49-F238E27FC236}">
                  <a16:creationId xmlns:a16="http://schemas.microsoft.com/office/drawing/2014/main" id="{3BD33E9E-A9F4-881E-845C-01486C228CD9}"/>
                </a:ext>
              </a:extLst>
            </p:cNvPr>
            <p:cNvSpPr/>
            <p:nvPr/>
          </p:nvSpPr>
          <p:spPr bwMode="auto">
            <a:xfrm>
              <a:off x="2101069" y="4282253"/>
              <a:ext cx="1056685" cy="34909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aphic 2">
              <a:extLst>
                <a:ext uri="{FF2B5EF4-FFF2-40B4-BE49-F238E27FC236}">
                  <a16:creationId xmlns:a16="http://schemas.microsoft.com/office/drawing/2014/main" id="{5035EE87-F4E1-14C4-1BFF-9DBA0B9A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3849" y="3901196"/>
              <a:ext cx="1141869" cy="1207557"/>
            </a:xfrm>
            <a:prstGeom prst="rect">
              <a:avLst/>
            </a:prstGeom>
          </p:spPr>
        </p:pic>
        <p:sp>
          <p:nvSpPr>
            <p:cNvPr id="58" name="Text Placeholder 5">
              <a:extLst>
                <a:ext uri="{FF2B5EF4-FFF2-40B4-BE49-F238E27FC236}">
                  <a16:creationId xmlns:a16="http://schemas.microsoft.com/office/drawing/2014/main" id="{BF5D4589-8676-D49E-C8B1-E9324ADD97B5}"/>
                </a:ext>
              </a:extLst>
            </p:cNvPr>
            <p:cNvSpPr txBox="1">
              <a:spLocks/>
            </p:cNvSpPr>
            <p:nvPr/>
          </p:nvSpPr>
          <p:spPr>
            <a:xfrm>
              <a:off x="2715716" y="5191297"/>
              <a:ext cx="2051083" cy="34909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Query rewriting</a:t>
              </a:r>
            </a:p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with OpenAI LLM</a:t>
              </a:r>
              <a:endParaRPr lang="en-US" sz="2000">
                <a:cs typeface="Arial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C6A9D5-A246-134C-FE4B-D643982E5F91}"/>
              </a:ext>
            </a:extLst>
          </p:cNvPr>
          <p:cNvGrpSpPr/>
          <p:nvPr/>
        </p:nvGrpSpPr>
        <p:grpSpPr>
          <a:xfrm>
            <a:off x="5156320" y="3755720"/>
            <a:ext cx="3385384" cy="2428899"/>
            <a:chOff x="4644691" y="3664422"/>
            <a:chExt cx="3385384" cy="2428899"/>
          </a:xfrm>
        </p:grpSpPr>
        <p:sp>
          <p:nvSpPr>
            <p:cNvPr id="60" name="Text Placeholder 5">
              <a:extLst>
                <a:ext uri="{FF2B5EF4-FFF2-40B4-BE49-F238E27FC236}">
                  <a16:creationId xmlns:a16="http://schemas.microsoft.com/office/drawing/2014/main" id="{6DAA3269-9D98-940B-B915-DE4E6AB04833}"/>
                </a:ext>
              </a:extLst>
            </p:cNvPr>
            <p:cNvSpPr txBox="1">
              <a:spLocks/>
            </p:cNvSpPr>
            <p:nvPr/>
          </p:nvSpPr>
          <p:spPr>
            <a:xfrm>
              <a:off x="5978991" y="5083010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Retrieval with</a:t>
              </a:r>
            </a:p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AI Search</a:t>
              </a:r>
              <a:endParaRPr lang="en-US" sz="5550">
                <a:cs typeface="Arial"/>
              </a:endParaRPr>
            </a:p>
          </p:txBody>
        </p:sp>
        <p:pic>
          <p:nvPicPr>
            <p:cNvPr id="61" name="Graphic 3">
              <a:extLst>
                <a:ext uri="{FF2B5EF4-FFF2-40B4-BE49-F238E27FC236}">
                  <a16:creationId xmlns:a16="http://schemas.microsoft.com/office/drawing/2014/main" id="{3885F0A2-E7FC-B32B-3192-69B1F046F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1015" y="3664422"/>
              <a:ext cx="1168288" cy="1291166"/>
            </a:xfrm>
            <a:prstGeom prst="rect">
              <a:avLst/>
            </a:prstGeom>
          </p:spPr>
        </p:pic>
        <p:sp>
          <p:nvSpPr>
            <p:cNvPr id="62" name="Arrow: Right 8">
              <a:extLst>
                <a:ext uri="{FF2B5EF4-FFF2-40B4-BE49-F238E27FC236}">
                  <a16:creationId xmlns:a16="http://schemas.microsoft.com/office/drawing/2014/main" id="{38B1F2F4-B06B-4D9D-8ABC-43ACECD8109E}"/>
                </a:ext>
              </a:extLst>
            </p:cNvPr>
            <p:cNvSpPr/>
            <p:nvPr/>
          </p:nvSpPr>
          <p:spPr bwMode="auto">
            <a:xfrm>
              <a:off x="4644691" y="4296651"/>
              <a:ext cx="1735241" cy="354174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3" name="TextBox 7">
            <a:extLst>
              <a:ext uri="{FF2B5EF4-FFF2-40B4-BE49-F238E27FC236}">
                <a16:creationId xmlns:a16="http://schemas.microsoft.com/office/drawing/2014/main" id="{63644844-0060-F1EB-5E31-DA87D820D6BD}"/>
              </a:ext>
            </a:extLst>
          </p:cNvPr>
          <p:cNvSpPr txBox="1"/>
          <p:nvPr/>
        </p:nvSpPr>
        <p:spPr>
          <a:xfrm>
            <a:off x="5325586" y="4874133"/>
            <a:ext cx="1376000" cy="73866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Cobertura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del plan Northwind Health Plus para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exámenes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 de vista y </a:t>
            </a:r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audición</a:t>
            </a: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US" sz="120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6D95DE-168E-AC7D-4C4E-961DF009FB4B}"/>
              </a:ext>
            </a:extLst>
          </p:cNvPr>
          <p:cNvGrpSpPr/>
          <p:nvPr/>
        </p:nvGrpSpPr>
        <p:grpSpPr>
          <a:xfrm>
            <a:off x="8018005" y="2242095"/>
            <a:ext cx="4035032" cy="812225"/>
            <a:chOff x="13727567" y="3561704"/>
            <a:chExt cx="4921215" cy="1867925"/>
          </a:xfrm>
          <a:solidFill>
            <a:schemeClr val="accent6"/>
          </a:solidFill>
        </p:grpSpPr>
        <p:sp>
          <p:nvSpPr>
            <p:cNvPr id="65" name="Speech Bubble: Rectangle with Corners Rounded 18">
              <a:extLst>
                <a:ext uri="{FF2B5EF4-FFF2-40B4-BE49-F238E27FC236}">
                  <a16:creationId xmlns:a16="http://schemas.microsoft.com/office/drawing/2014/main" id="{0C9DBDDE-4FA9-E973-FF84-78028131FA4B}"/>
                </a:ext>
              </a:extLst>
            </p:cNvPr>
            <p:cNvSpPr/>
            <p:nvPr/>
          </p:nvSpPr>
          <p:spPr bwMode="auto">
            <a:xfrm>
              <a:off x="13727567" y="3561704"/>
              <a:ext cx="4811891" cy="1867925"/>
            </a:xfrm>
            <a:prstGeom prst="wedgeRoundRectCallout">
              <a:avLst>
                <a:gd name="adj1" fmla="val 27780"/>
                <a:gd name="adj2" fmla="val 97712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12">
              <a:extLst>
                <a:ext uri="{FF2B5EF4-FFF2-40B4-BE49-F238E27FC236}">
                  <a16:creationId xmlns:a16="http://schemas.microsoft.com/office/drawing/2014/main" id="{D171960F-72F2-542C-541F-54BE89F65FDC}"/>
                </a:ext>
              </a:extLst>
            </p:cNvPr>
            <p:cNvSpPr txBox="1"/>
            <p:nvPr/>
          </p:nvSpPr>
          <p:spPr>
            <a:xfrm>
              <a:off x="13897049" y="3866554"/>
              <a:ext cx="4751733" cy="1274064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err="1">
                  <a:latin typeface="Segoe UI"/>
                  <a:ea typeface="Menlo"/>
                  <a:cs typeface="Menlo"/>
                </a:rPr>
                <a:t>Sí</a:t>
              </a:r>
              <a:r>
                <a:rPr lang="en-US" sz="1800">
                  <a:latin typeface="Segoe UI"/>
                  <a:ea typeface="Menlo"/>
                  <a:cs typeface="Menlo"/>
                </a:rPr>
                <a:t>, </a:t>
              </a:r>
              <a:r>
                <a:rPr lang="en-US" sz="1800" err="1">
                  <a:latin typeface="Segoe UI"/>
                  <a:ea typeface="Menlo"/>
                  <a:cs typeface="Menlo"/>
                </a:rPr>
                <a:t>el</a:t>
              </a:r>
              <a:r>
                <a:rPr lang="en-US" sz="1800">
                  <a:latin typeface="Segoe UI"/>
                  <a:ea typeface="Menlo"/>
                  <a:cs typeface="Menlo"/>
                </a:rPr>
                <a:t> plan Northwind Health Plus también </a:t>
              </a:r>
              <a:r>
                <a:rPr lang="en-US" sz="1800" err="1">
                  <a:latin typeface="Segoe UI"/>
                  <a:ea typeface="Menlo"/>
                  <a:cs typeface="Menlo"/>
                </a:rPr>
                <a:t>cubre</a:t>
              </a:r>
              <a:r>
                <a:rPr lang="en-US" sz="180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err="1">
                  <a:latin typeface="Segoe UI"/>
                  <a:ea typeface="Menlo"/>
                  <a:cs typeface="Menlo"/>
                </a:rPr>
                <a:t>exámenes</a:t>
              </a:r>
              <a:r>
                <a:rPr lang="en-US" sz="180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err="1">
                  <a:latin typeface="Segoe UI"/>
                  <a:ea typeface="Menlo"/>
                  <a:cs typeface="Menlo"/>
                </a:rPr>
                <a:t>auditivos</a:t>
              </a:r>
              <a:r>
                <a:rPr lang="en-US" sz="1800">
                  <a:latin typeface="Segoe UI"/>
                  <a:ea typeface="Menlo"/>
                  <a:cs typeface="Menlo"/>
                </a:rPr>
                <a:t>. 1</a:t>
              </a:r>
              <a:endParaRPr lang="en-US" sz="1800" baseline="30000">
                <a:latin typeface="Segoe UI"/>
                <a:cs typeface="Segoe UI"/>
              </a:endParaRPr>
            </a:p>
          </p:txBody>
        </p:sp>
      </p:grpSp>
      <p:sp>
        <p:nvSpPr>
          <p:cNvPr id="67" name="Speech Bubble: Rectangle with Corners Rounded 7">
            <a:extLst>
              <a:ext uri="{FF2B5EF4-FFF2-40B4-BE49-F238E27FC236}">
                <a16:creationId xmlns:a16="http://schemas.microsoft.com/office/drawing/2014/main" id="{4C9EADE9-ADFC-BBC7-C65E-F8E245F002D7}"/>
              </a:ext>
            </a:extLst>
          </p:cNvPr>
          <p:cNvSpPr/>
          <p:nvPr/>
        </p:nvSpPr>
        <p:spPr bwMode="auto">
          <a:xfrm>
            <a:off x="1153981" y="3142010"/>
            <a:ext cx="3243848" cy="378287"/>
          </a:xfrm>
          <a:prstGeom prst="wedgeRoundRectCallout">
            <a:avLst>
              <a:gd name="adj1" fmla="val -27823"/>
              <a:gd name="adj2" fmla="val 9530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B0EA4AE1-D29B-EA10-3D94-247FFA561B6B}"/>
              </a:ext>
            </a:extLst>
          </p:cNvPr>
          <p:cNvSpPr txBox="1">
            <a:spLocks/>
          </p:cNvSpPr>
          <p:nvPr/>
        </p:nvSpPr>
        <p:spPr>
          <a:xfrm>
            <a:off x="1272621" y="3147074"/>
            <a:ext cx="3342206" cy="35252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65484">
              <a:defRPr/>
            </a:pPr>
            <a:r>
              <a:rPr lang="en-US" sz="1400">
                <a:latin typeface="Segoe UI"/>
                <a:cs typeface="Segoe UI Semilight"/>
              </a:rPr>
              <a:t>¿Y </a:t>
            </a:r>
            <a:r>
              <a:rPr lang="en-US" sz="1400" err="1">
                <a:latin typeface="Segoe UI"/>
                <a:cs typeface="Segoe UI Semilight"/>
              </a:rPr>
              <a:t>audición</a:t>
            </a:r>
            <a:r>
              <a:rPr lang="en-US" sz="1400">
                <a:latin typeface="Segoe UI"/>
                <a:cs typeface="Segoe UI Semilight"/>
              </a:rPr>
              <a:t>?</a:t>
            </a:r>
            <a:endParaRPr lang="en-US" sz="1400">
              <a:latin typeface="Segoe UI"/>
              <a:cs typeface="Segoe UI"/>
            </a:endParaRPr>
          </a:p>
        </p:txBody>
      </p:sp>
      <p:sp>
        <p:nvSpPr>
          <p:cNvPr id="69" name="Speech Bubble: Rectangle with Corners Rounded 18">
            <a:extLst>
              <a:ext uri="{FF2B5EF4-FFF2-40B4-BE49-F238E27FC236}">
                <a16:creationId xmlns:a16="http://schemas.microsoft.com/office/drawing/2014/main" id="{E7E68948-EC5B-5A61-5E5F-7818553D907B}"/>
              </a:ext>
            </a:extLst>
          </p:cNvPr>
          <p:cNvSpPr/>
          <p:nvPr/>
        </p:nvSpPr>
        <p:spPr bwMode="auto">
          <a:xfrm>
            <a:off x="1153980" y="2404283"/>
            <a:ext cx="3243849" cy="594704"/>
          </a:xfrm>
          <a:prstGeom prst="wedgeRoundRectCallout">
            <a:avLst>
              <a:gd name="adj1" fmla="val 19240"/>
              <a:gd name="adj2" fmla="val 4799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TextBox 12">
            <a:extLst>
              <a:ext uri="{FF2B5EF4-FFF2-40B4-BE49-F238E27FC236}">
                <a16:creationId xmlns:a16="http://schemas.microsoft.com/office/drawing/2014/main" id="{8F93E3B6-1323-FDB8-FB9D-E4C61D095B8F}"/>
              </a:ext>
            </a:extLst>
          </p:cNvPr>
          <p:cNvSpPr txBox="1"/>
          <p:nvPr/>
        </p:nvSpPr>
        <p:spPr>
          <a:xfrm>
            <a:off x="1243395" y="2497283"/>
            <a:ext cx="2953710" cy="430887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err="1">
                <a:latin typeface="Segoe UI"/>
                <a:ea typeface="Menlo"/>
                <a:cs typeface="Menlo"/>
              </a:rPr>
              <a:t>Sí</a:t>
            </a:r>
            <a:r>
              <a:rPr lang="en-US" sz="1400">
                <a:latin typeface="Segoe UI"/>
                <a:ea typeface="Menlo"/>
                <a:cs typeface="Menlo"/>
              </a:rPr>
              <a:t>, </a:t>
            </a:r>
            <a:r>
              <a:rPr lang="en-US" sz="1400" err="1">
                <a:latin typeface="Segoe UI"/>
                <a:ea typeface="Menlo"/>
                <a:cs typeface="Menlo"/>
              </a:rPr>
              <a:t>el</a:t>
            </a:r>
            <a:r>
              <a:rPr lang="en-US" sz="1400">
                <a:latin typeface="Segoe UI"/>
                <a:ea typeface="Menlo"/>
                <a:cs typeface="Menlo"/>
              </a:rPr>
              <a:t> plan Northwind Health Plus </a:t>
            </a:r>
            <a:r>
              <a:rPr lang="en-US" sz="1400" err="1">
                <a:latin typeface="Segoe UI"/>
                <a:ea typeface="Menlo"/>
                <a:cs typeface="Menlo"/>
              </a:rPr>
              <a:t>cubre</a:t>
            </a:r>
            <a:r>
              <a:rPr lang="en-US" sz="1400">
                <a:latin typeface="Segoe UI"/>
                <a:ea typeface="Menlo"/>
                <a:cs typeface="Menlo"/>
              </a:rPr>
              <a:t> </a:t>
            </a:r>
            <a:r>
              <a:rPr lang="en-US" sz="1400" err="1">
                <a:latin typeface="Segoe UI"/>
                <a:ea typeface="Menlo"/>
                <a:cs typeface="Menlo"/>
              </a:rPr>
              <a:t>exámenes</a:t>
            </a:r>
            <a:r>
              <a:rPr lang="en-US" sz="1400">
                <a:latin typeface="Segoe UI"/>
                <a:ea typeface="Menlo"/>
                <a:cs typeface="Menlo"/>
              </a:rPr>
              <a:t> de vista. 1</a:t>
            </a:r>
            <a:endParaRPr lang="en-US" sz="1400" baseline="30000">
              <a:latin typeface="Segoe UI"/>
              <a:cs typeface="Segoe UI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3220A9F-376A-CD21-7884-F19EC483F249}"/>
              </a:ext>
            </a:extLst>
          </p:cNvPr>
          <p:cNvGrpSpPr/>
          <p:nvPr/>
        </p:nvGrpSpPr>
        <p:grpSpPr>
          <a:xfrm>
            <a:off x="2612698" y="3506628"/>
            <a:ext cx="9466462" cy="1713001"/>
            <a:chOff x="2101069" y="3415330"/>
            <a:chExt cx="9466462" cy="1713001"/>
          </a:xfrm>
        </p:grpSpPr>
        <p:sp>
          <p:nvSpPr>
            <p:cNvPr id="72" name="Arrow: Right 10">
              <a:extLst>
                <a:ext uri="{FF2B5EF4-FFF2-40B4-BE49-F238E27FC236}">
                  <a16:creationId xmlns:a16="http://schemas.microsoft.com/office/drawing/2014/main" id="{4ECF38F6-C784-B777-2A68-92E8464E99B7}"/>
                </a:ext>
              </a:extLst>
            </p:cNvPr>
            <p:cNvSpPr/>
            <p:nvPr/>
          </p:nvSpPr>
          <p:spPr bwMode="auto">
            <a:xfrm>
              <a:off x="7485805" y="4277088"/>
              <a:ext cx="2436924" cy="293302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Arrow: Right 11">
              <a:extLst>
                <a:ext uri="{FF2B5EF4-FFF2-40B4-BE49-F238E27FC236}">
                  <a16:creationId xmlns:a16="http://schemas.microsoft.com/office/drawing/2014/main" id="{16473CEF-146F-F4F3-128B-260185BC97CE}"/>
                </a:ext>
              </a:extLst>
            </p:cNvPr>
            <p:cNvSpPr/>
            <p:nvPr/>
          </p:nvSpPr>
          <p:spPr bwMode="auto">
            <a:xfrm>
              <a:off x="2101069" y="3429000"/>
              <a:ext cx="7821660" cy="293302"/>
            </a:xfrm>
            <a:prstGeom prst="rightArrow">
              <a:avLst>
                <a:gd name="adj1" fmla="val 35829"/>
                <a:gd name="adj2" fmla="val 50000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 Placeholder 5">
              <a:extLst>
                <a:ext uri="{FF2B5EF4-FFF2-40B4-BE49-F238E27FC236}">
                  <a16:creationId xmlns:a16="http://schemas.microsoft.com/office/drawing/2014/main" id="{2132625D-A753-32EC-163B-0E81F0B5B0F4}"/>
                </a:ext>
              </a:extLst>
            </p:cNvPr>
            <p:cNvSpPr txBox="1">
              <a:spLocks/>
            </p:cNvSpPr>
            <p:nvPr/>
          </p:nvSpPr>
          <p:spPr>
            <a:xfrm>
              <a:off x="9844314" y="4738532"/>
              <a:ext cx="1723217" cy="389799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Question answering with OpenAI LLM</a:t>
              </a:r>
              <a:endParaRPr lang="en-US" sz="2000">
                <a:cs typeface="Arial"/>
              </a:endParaRPr>
            </a:p>
          </p:txBody>
        </p:sp>
        <p:pic>
          <p:nvPicPr>
            <p:cNvPr id="75" name="Graphic 2">
              <a:extLst>
                <a:ext uri="{FF2B5EF4-FFF2-40B4-BE49-F238E27FC236}">
                  <a16:creationId xmlns:a16="http://schemas.microsoft.com/office/drawing/2014/main" id="{4BD67950-B8B1-2DD9-8E37-DECD60C96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22729" y="3415330"/>
              <a:ext cx="1168288" cy="1235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10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FE547-29C8-B2D6-946F-3AE26D204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B37E-98F6-E9B4-D67E-0E056EBE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AI Search: Ingesta de datos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5950F576-D825-D8AA-0C30-BE56F1A15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05" y="1672954"/>
            <a:ext cx="10591633" cy="547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Aptos" panose="020B0004020202020204" pitchFamily="34" charset="0"/>
              </a:rPr>
              <a:t>El </a:t>
            </a:r>
            <a:r>
              <a:rPr lang="en-US" sz="2400" err="1">
                <a:latin typeface="Aptos" panose="020B0004020202020204" pitchFamily="34" charset="0"/>
              </a:rPr>
              <a:t>proceso</a:t>
            </a:r>
            <a:r>
              <a:rPr lang="en-US" sz="2400">
                <a:latin typeface="Aptos" panose="020B0004020202020204" pitchFamily="34" charset="0"/>
              </a:rPr>
              <a:t> de </a:t>
            </a:r>
            <a:r>
              <a:rPr lang="en-US" sz="2400" err="1">
                <a:latin typeface="Aptos" panose="020B0004020202020204" pitchFamily="34" charset="0"/>
              </a:rPr>
              <a:t>ingestión</a:t>
            </a:r>
            <a:r>
              <a:rPr lang="en-US" sz="2400">
                <a:latin typeface="Aptos" panose="020B0004020202020204" pitchFamily="34" charset="0"/>
              </a:rPr>
              <a:t> se </a:t>
            </a:r>
            <a:r>
              <a:rPr lang="en-US" sz="2400" err="1">
                <a:latin typeface="Aptos" panose="020B0004020202020204" pitchFamily="34" charset="0"/>
              </a:rPr>
              <a:t>maneja</a:t>
            </a:r>
            <a:r>
              <a:rPr lang="en-US" sz="2400">
                <a:latin typeface="Aptos" panose="020B0004020202020204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</a:rPr>
              <a:t>mediante</a:t>
            </a:r>
            <a:r>
              <a:rPr lang="en-US" sz="2400">
                <a:latin typeface="Aptos" panose="020B0004020202020204" pitchFamily="34" charset="0"/>
              </a:rPr>
              <a:t> un script </a:t>
            </a:r>
            <a:r>
              <a:rPr lang="en-US" sz="2400" err="1">
                <a:latin typeface="Aptos" panose="020B0004020202020204" pitchFamily="34" charset="0"/>
              </a:rPr>
              <a:t>en</a:t>
            </a:r>
            <a:r>
              <a:rPr lang="en-US" sz="2400">
                <a:latin typeface="Aptos" panose="020B0004020202020204" pitchFamily="34" charset="0"/>
              </a:rPr>
              <a:t> Python: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A70692-E862-F0ED-FDBC-A567D9A0C0CF}"/>
              </a:ext>
            </a:extLst>
          </p:cNvPr>
          <p:cNvGrpSpPr/>
          <p:nvPr/>
        </p:nvGrpSpPr>
        <p:grpSpPr>
          <a:xfrm>
            <a:off x="1049416" y="2396933"/>
            <a:ext cx="1866760" cy="4286126"/>
            <a:chOff x="817490" y="2327265"/>
            <a:chExt cx="1866760" cy="4286126"/>
          </a:xfrm>
        </p:grpSpPr>
        <p:pic>
          <p:nvPicPr>
            <p:cNvPr id="83" name="Graphic 16" descr="Azure blob storage icon">
              <a:extLst>
                <a:ext uri="{FF2B5EF4-FFF2-40B4-BE49-F238E27FC236}">
                  <a16:creationId xmlns:a16="http://schemas.microsoft.com/office/drawing/2014/main" id="{B944F7B9-269E-568B-D985-052A68643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8714" y="2327265"/>
              <a:ext cx="687051" cy="712256"/>
            </a:xfrm>
            <a:prstGeom prst="rect">
              <a:avLst/>
            </a:prstGeom>
          </p:spPr>
        </p:pic>
        <p:sp>
          <p:nvSpPr>
            <p:cNvPr id="84" name="Text Placeholder 5">
              <a:extLst>
                <a:ext uri="{FF2B5EF4-FFF2-40B4-BE49-F238E27FC236}">
                  <a16:creationId xmlns:a16="http://schemas.microsoft.com/office/drawing/2014/main" id="{5041FEF4-6881-3A47-B1A8-054CE9B59FDF}"/>
                </a:ext>
              </a:extLst>
            </p:cNvPr>
            <p:cNvSpPr txBox="1">
              <a:spLocks/>
            </p:cNvSpPr>
            <p:nvPr/>
          </p:nvSpPr>
          <p:spPr>
            <a:xfrm>
              <a:off x="1035693" y="3236350"/>
              <a:ext cx="1610859" cy="33422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Azure Blob Storage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31C62DE8-E69D-117C-A940-435C36063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7490" y="4150350"/>
              <a:ext cx="1866760" cy="2462992"/>
            </a:xfrm>
            <a:prstGeom prst="roundRect">
              <a:avLst>
                <a:gd name="adj" fmla="val 7031"/>
              </a:avLst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86" name="Rounded Rectangle 1">
              <a:extLst>
                <a:ext uri="{FF2B5EF4-FFF2-40B4-BE49-F238E27FC236}">
                  <a16:creationId xmlns:a16="http://schemas.microsoft.com/office/drawing/2014/main" id="{0A483943-3E7B-92A4-89A7-9E1CAEA28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93680" y="4141619"/>
              <a:ext cx="1678016" cy="2471772"/>
            </a:xfrm>
            <a:prstGeom prst="roundRect">
              <a:avLst>
                <a:gd name="adj" fmla="val 0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Subir </a:t>
              </a:r>
              <a:r>
                <a:rPr lang="en-US" sz="1400" b="1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documentos</a:t>
              </a:r>
              <a:endParaRPr lang="en-US"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Una </a:t>
              </a:r>
              <a:r>
                <a:rPr lang="en-US" sz="14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versión</a:t>
              </a:r>
              <a:r>
                <a:rPr lang="en-US" sz="1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línea</a:t>
              </a:r>
              <a:r>
                <a:rPr lang="en-US" sz="1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cada</a:t>
              </a:r>
              <a:r>
                <a:rPr lang="en-US" sz="1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documento</a:t>
              </a:r>
              <a:r>
                <a:rPr lang="en-US" sz="1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es </a:t>
              </a:r>
              <a:r>
                <a:rPr lang="en-US" sz="14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necesaria</a:t>
              </a:r>
              <a:r>
                <a:rPr lang="en-US" sz="1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para </a:t>
              </a:r>
              <a:r>
                <a:rPr lang="en-US" sz="14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citas</a:t>
              </a:r>
              <a:r>
                <a:rPr lang="en-US" sz="1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clicables</a:t>
              </a:r>
              <a:r>
                <a:rPr lang="en-US" sz="1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C13F568-567C-12DD-EEEA-2507CC31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37037" y="2762485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A15A5CF-3B29-AF36-D6EC-F8B8B4A45F00}"/>
              </a:ext>
            </a:extLst>
          </p:cNvPr>
          <p:cNvGrpSpPr/>
          <p:nvPr/>
        </p:nvGrpSpPr>
        <p:grpSpPr>
          <a:xfrm>
            <a:off x="3170701" y="2364128"/>
            <a:ext cx="2032628" cy="4310212"/>
            <a:chOff x="2938775" y="2294460"/>
            <a:chExt cx="2032628" cy="4310212"/>
          </a:xfrm>
        </p:grpSpPr>
        <p:pic>
          <p:nvPicPr>
            <p:cNvPr id="89" name="Graphic 19" descr="Azure document intelligence icon">
              <a:extLst>
                <a:ext uri="{FF2B5EF4-FFF2-40B4-BE49-F238E27FC236}">
                  <a16:creationId xmlns:a16="http://schemas.microsoft.com/office/drawing/2014/main" id="{93E9C4AB-5255-52FF-465A-712C58A1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64101" y="2294460"/>
              <a:ext cx="581977" cy="603329"/>
            </a:xfrm>
            <a:prstGeom prst="rect">
              <a:avLst/>
            </a:prstGeom>
          </p:spPr>
        </p:pic>
        <p:sp>
          <p:nvSpPr>
            <p:cNvPr id="90" name="Text Placeholder 5">
              <a:extLst>
                <a:ext uri="{FF2B5EF4-FFF2-40B4-BE49-F238E27FC236}">
                  <a16:creationId xmlns:a16="http://schemas.microsoft.com/office/drawing/2014/main" id="{E1B993A1-F62C-9F22-1EE8-3CEDCA65D7C7}"/>
                </a:ext>
              </a:extLst>
            </p:cNvPr>
            <p:cNvSpPr txBox="1">
              <a:spLocks/>
            </p:cNvSpPr>
            <p:nvPr/>
          </p:nvSpPr>
          <p:spPr>
            <a:xfrm>
              <a:off x="2988054" y="3226111"/>
              <a:ext cx="1931841" cy="66582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Azure Document</a:t>
              </a:r>
            </a:p>
            <a:p>
              <a:pPr algn="ctr" defTabSz="1865484"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Intelligence</a:t>
              </a: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C7186E31-6D30-0A07-DEBE-038B6DE45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8775" y="4141619"/>
              <a:ext cx="2032628" cy="2462992"/>
            </a:xfrm>
            <a:prstGeom prst="roundRect">
              <a:avLst>
                <a:gd name="adj" fmla="val 7031"/>
              </a:avLst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92" name="Rounded Rectangle 1">
              <a:extLst>
                <a:ext uri="{FF2B5EF4-FFF2-40B4-BE49-F238E27FC236}">
                  <a16:creationId xmlns:a16="http://schemas.microsoft.com/office/drawing/2014/main" id="{4D97C8EC-08DB-8D12-8350-DE9664F64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14967" y="4132888"/>
              <a:ext cx="1678016" cy="2471784"/>
            </a:xfrm>
            <a:prstGeom prst="roundRect">
              <a:avLst>
                <a:gd name="adj" fmla="val 2509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Extraer</a:t>
              </a:r>
              <a:r>
                <a:rPr lang="en-US" sz="14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datos</a:t>
              </a:r>
              <a:r>
                <a:rPr lang="en-US" sz="14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b="1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los</a:t>
              </a:r>
              <a:r>
                <a:rPr lang="en-US" sz="14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documentos</a:t>
              </a:r>
              <a:endParaRPr lang="en-US" sz="14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Soporta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PDF, HTML, docx, pptx, xlsx,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imágenes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y,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además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puede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realizar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OCR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cuando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sea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necesario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b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Parsers locales también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disponibles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para PDF, HTML, JSON, txt.</a:t>
              </a: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E1199B0-C74E-4850-E84E-145B4C1FF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994724" y="2753061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780D885-2AF6-5EE6-01B0-73F6EF75AB93}"/>
              </a:ext>
            </a:extLst>
          </p:cNvPr>
          <p:cNvGrpSpPr/>
          <p:nvPr/>
        </p:nvGrpSpPr>
        <p:grpSpPr>
          <a:xfrm>
            <a:off x="5415202" y="2270411"/>
            <a:ext cx="1961984" cy="4391086"/>
            <a:chOff x="5183276" y="2200743"/>
            <a:chExt cx="1961984" cy="4391086"/>
          </a:xfrm>
        </p:grpSpPr>
        <p:pic>
          <p:nvPicPr>
            <p:cNvPr id="95" name="Picture 2" descr="Python Software Foundation icon">
              <a:extLst>
                <a:ext uri="{FF2B5EF4-FFF2-40B4-BE49-F238E27FC236}">
                  <a16:creationId xmlns:a16="http://schemas.microsoft.com/office/drawing/2014/main" id="{3D8BBBD2-9947-25FD-C2ED-30776E6AFB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38" b="14583"/>
            <a:stretch/>
          </p:blipFill>
          <p:spPr bwMode="auto">
            <a:xfrm>
              <a:off x="5810636" y="2200743"/>
              <a:ext cx="780132" cy="776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 Placeholder 5">
              <a:extLst>
                <a:ext uri="{FF2B5EF4-FFF2-40B4-BE49-F238E27FC236}">
                  <a16:creationId xmlns:a16="http://schemas.microsoft.com/office/drawing/2014/main" id="{4D0C0303-07D9-EAAA-C196-BCDC454A8511}"/>
                </a:ext>
              </a:extLst>
            </p:cNvPr>
            <p:cNvSpPr txBox="1">
              <a:spLocks/>
            </p:cNvSpPr>
            <p:nvPr/>
          </p:nvSpPr>
          <p:spPr>
            <a:xfrm>
              <a:off x="5711275" y="3253220"/>
              <a:ext cx="978853" cy="36356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Python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4DF8EF8D-6DAA-CCA3-97C2-8BDDEAEF0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3276" y="4128788"/>
              <a:ext cx="1961984" cy="2462992"/>
            </a:xfrm>
            <a:prstGeom prst="roundRect">
              <a:avLst>
                <a:gd name="adj" fmla="val 7031"/>
              </a:avLst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98" name="Rounded Rectangle 1">
              <a:extLst>
                <a:ext uri="{FF2B5EF4-FFF2-40B4-BE49-F238E27FC236}">
                  <a16:creationId xmlns:a16="http://schemas.microsoft.com/office/drawing/2014/main" id="{5CD9A71E-2A3A-7C71-B75E-887CCC65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61694" y="4120057"/>
              <a:ext cx="1678016" cy="2471772"/>
            </a:xfrm>
            <a:prstGeom prst="roundRect">
              <a:avLst>
                <a:gd name="adj" fmla="val 2509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Dividir</a:t>
              </a:r>
              <a:r>
                <a:rPr lang="en-US" sz="14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datos</a:t>
              </a:r>
              <a:r>
                <a:rPr lang="en-US" sz="14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4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fragmentos</a:t>
              </a:r>
              <a:endParaRPr lang="en-US" sz="14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Dividir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texto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basándose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límites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oraciones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longitudes de tokens.</a:t>
              </a:r>
              <a:b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También se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podrían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usar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divisores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Langchain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aquí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..</a:t>
              </a: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701A91C-ED7C-6C5E-7C34-501B89412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214526" y="2753061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 Placeholder 5">
            <a:extLst>
              <a:ext uri="{FF2B5EF4-FFF2-40B4-BE49-F238E27FC236}">
                <a16:creationId xmlns:a16="http://schemas.microsoft.com/office/drawing/2014/main" id="{129C4080-FC29-AF79-0F7D-1BEB178D9EEF}"/>
              </a:ext>
            </a:extLst>
          </p:cNvPr>
          <p:cNvSpPr txBox="1">
            <a:spLocks/>
          </p:cNvSpPr>
          <p:nvPr/>
        </p:nvSpPr>
        <p:spPr>
          <a:xfrm>
            <a:off x="8024358" y="3295779"/>
            <a:ext cx="1142192" cy="63713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Azure OpenAI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C2D0C1A-D013-F15C-A043-77E076A3C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79140" y="4211287"/>
            <a:ext cx="2032628" cy="2462992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104" name="Rounded Rectangle 1">
            <a:extLst>
              <a:ext uri="{FF2B5EF4-FFF2-40B4-BE49-F238E27FC236}">
                <a16:creationId xmlns:a16="http://schemas.microsoft.com/office/drawing/2014/main" id="{73AB2013-9458-F7A5-C9A1-F6D8C70D6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84690" y="4178137"/>
            <a:ext cx="1927078" cy="2395732"/>
          </a:xfrm>
          <a:prstGeom prst="roundRect">
            <a:avLst>
              <a:gd name="adj" fmla="val 2509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Vectorizar</a:t>
            </a:r>
            <a:r>
              <a:rPr lang="en-US" sz="14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fragmentos</a:t>
            </a:r>
            <a:endParaRPr lang="en-US" sz="1400" b="1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Calcular</a:t>
            </a:r>
            <a:r>
              <a:rPr lang="en-US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embeddings </a:t>
            </a:r>
            <a:r>
              <a:rPr lang="en-US" sz="12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utilizando</a:t>
            </a:r>
            <a:r>
              <a:rPr lang="en-US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modelo</a:t>
            </a:r>
            <a:r>
              <a:rPr lang="en-US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embedding de OpenAI que </a:t>
            </a:r>
            <a:r>
              <a:rPr lang="en-US" sz="120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elijas</a:t>
            </a:r>
            <a:r>
              <a:rPr lang="en-US"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6C6DD39-60B6-D801-6DB8-A90E1420E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462014" y="2753061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C76C16E-F3E6-7FA0-7583-544B3C2D7033}"/>
              </a:ext>
            </a:extLst>
          </p:cNvPr>
          <p:cNvGrpSpPr/>
          <p:nvPr/>
        </p:nvGrpSpPr>
        <p:grpSpPr>
          <a:xfrm>
            <a:off x="9826630" y="2270411"/>
            <a:ext cx="2032628" cy="4403868"/>
            <a:chOff x="9594704" y="2200743"/>
            <a:chExt cx="2032628" cy="4403868"/>
          </a:xfrm>
        </p:grpSpPr>
        <p:grpSp>
          <p:nvGrpSpPr>
            <p:cNvPr id="107" name="Group 106" descr="Azure search icon">
              <a:extLst>
                <a:ext uri="{FF2B5EF4-FFF2-40B4-BE49-F238E27FC236}">
                  <a16:creationId xmlns:a16="http://schemas.microsoft.com/office/drawing/2014/main" id="{D6C3C513-1BA5-1595-5607-675A40DECD39}"/>
                </a:ext>
              </a:extLst>
            </p:cNvPr>
            <p:cNvGrpSpPr/>
            <p:nvPr/>
          </p:nvGrpSpPr>
          <p:grpSpPr>
            <a:xfrm>
              <a:off x="10215639" y="2200743"/>
              <a:ext cx="790759" cy="790759"/>
              <a:chOff x="7796965" y="1731015"/>
              <a:chExt cx="758014" cy="758014"/>
            </a:xfrm>
          </p:grpSpPr>
          <p:sp>
            <p:nvSpPr>
              <p:cNvPr id="111" name="Rectangle: Rounded Corners 25">
                <a:extLst>
                  <a:ext uri="{FF2B5EF4-FFF2-40B4-BE49-F238E27FC236}">
                    <a16:creationId xmlns:a16="http://schemas.microsoft.com/office/drawing/2014/main" id="{C0B609CD-BC4D-5B90-CFC4-5B1125752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796965" y="1731015"/>
                <a:ext cx="758014" cy="758014"/>
              </a:xfrm>
              <a:prstGeom prst="round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2" name="Graphic 437806336">
                <a:extLst>
                  <a:ext uri="{FF2B5EF4-FFF2-40B4-BE49-F238E27FC236}">
                    <a16:creationId xmlns:a16="http://schemas.microsoft.com/office/drawing/2014/main" id="{FAC9FF66-E259-5B22-2BDB-987C589D7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56249" y="1789982"/>
                <a:ext cx="639445" cy="640080"/>
              </a:xfrm>
              <a:prstGeom prst="rect">
                <a:avLst/>
              </a:prstGeom>
            </p:spPr>
          </p:pic>
        </p:grpSp>
        <p:sp>
          <p:nvSpPr>
            <p:cNvPr id="108" name="Text Placeholder 5">
              <a:extLst>
                <a:ext uri="{FF2B5EF4-FFF2-40B4-BE49-F238E27FC236}">
                  <a16:creationId xmlns:a16="http://schemas.microsoft.com/office/drawing/2014/main" id="{5A73EE24-05DE-CC48-28A0-B78C0329972D}"/>
                </a:ext>
              </a:extLst>
            </p:cNvPr>
            <p:cNvSpPr txBox="1">
              <a:spLocks/>
            </p:cNvSpPr>
            <p:nvPr/>
          </p:nvSpPr>
          <p:spPr>
            <a:xfrm>
              <a:off x="9971702" y="3226111"/>
              <a:ext cx="1278633" cy="63713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algn="ctr" defTabSz="1865484"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AI Search</a:t>
              </a: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7E9CC5C7-B554-20BC-C1A6-6D52D1C99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94704" y="4141619"/>
              <a:ext cx="2032628" cy="2462992"/>
            </a:xfrm>
            <a:prstGeom prst="roundRect">
              <a:avLst>
                <a:gd name="adj" fmla="val 7031"/>
              </a:avLst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110" name="Rounded Rectangle 1">
              <a:extLst>
                <a:ext uri="{FF2B5EF4-FFF2-40B4-BE49-F238E27FC236}">
                  <a16:creationId xmlns:a16="http://schemas.microsoft.com/office/drawing/2014/main" id="{F0D2EDA1-22BF-2D7A-6D7D-F55C0833E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770896" y="4107382"/>
              <a:ext cx="1678016" cy="2395732"/>
            </a:xfrm>
            <a:prstGeom prst="roundRect">
              <a:avLst>
                <a:gd name="adj" fmla="val 2509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Indexing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System Font Regular"/>
                <a:buChar char="・"/>
              </a:pP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Índice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documentos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System Font Regular"/>
                <a:buChar char="・"/>
              </a:pP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Índice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20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fragmentos</a:t>
              </a: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System Font Regular"/>
                <a:buChar char="・"/>
              </a:pPr>
              <a:r>
                <a:rPr lang="en-US" sz="12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Ambos</a:t>
              </a:r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id="{5515B23E-93E6-A410-3336-535EC603D1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56199" y="2396925"/>
            <a:ext cx="706003" cy="7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83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7C60-699E-00E7-9033-D23067506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723-4DE0-0644-F8BC-DB12DA2E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AI Search: app arquitectura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E2FBE69-96F2-2804-64D7-85792CCC9DAA}"/>
              </a:ext>
            </a:extLst>
          </p:cNvPr>
          <p:cNvSpPr txBox="1">
            <a:spLocks/>
          </p:cNvSpPr>
          <p:nvPr/>
        </p:nvSpPr>
        <p:spPr>
          <a:xfrm>
            <a:off x="1701058" y="1938970"/>
            <a:ext cx="2844600" cy="1409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Typescript frontend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24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/app/frontend</a:t>
            </a:r>
            <a:endParaRPr lang="en-US" sz="24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(React, </a:t>
            </a:r>
            <a:r>
              <a:rPr lang="en-US" sz="2400" err="1">
                <a:solidFill>
                  <a:schemeClr val="tx1"/>
                </a:solidFill>
                <a:latin typeface="Segoe UI" panose="020B0502040204020203" pitchFamily="34" charset="0"/>
              </a:rPr>
              <a:t>FluentUI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E196112-60CA-C711-266B-93E4DA1ABE30}"/>
              </a:ext>
            </a:extLst>
          </p:cNvPr>
          <p:cNvSpPr txBox="1">
            <a:spLocks/>
          </p:cNvSpPr>
          <p:nvPr/>
        </p:nvSpPr>
        <p:spPr>
          <a:xfrm>
            <a:off x="6210176" y="1938970"/>
            <a:ext cx="3933484" cy="1409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Python backend</a:t>
            </a:r>
          </a:p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/app/backend</a:t>
            </a:r>
          </a:p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(Quart, </a:t>
            </a:r>
            <a:r>
              <a:rPr lang="en-US" sz="2400" err="1">
                <a:solidFill>
                  <a:schemeClr val="tx1"/>
                </a:solidFill>
                <a:latin typeface="Segoe UI" panose="020B0502040204020203" pitchFamily="34" charset="0"/>
              </a:rPr>
              <a:t>Uvicorn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507CA-6DDB-6E84-C036-E279C60F89A6}"/>
              </a:ext>
            </a:extLst>
          </p:cNvPr>
          <p:cNvSpPr txBox="1"/>
          <p:nvPr/>
        </p:nvSpPr>
        <p:spPr>
          <a:xfrm>
            <a:off x="1170251" y="3626576"/>
            <a:ext cx="222305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chat.tsx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makeApiRequest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B014B-5ABF-1D67-5E45-4772C24D5C84}"/>
              </a:ext>
            </a:extLst>
          </p:cNvPr>
          <p:cNvSpPr txBox="1"/>
          <p:nvPr/>
        </p:nvSpPr>
        <p:spPr>
          <a:xfrm>
            <a:off x="3821726" y="3626575"/>
            <a:ext cx="140435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api.ts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chatApi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52A97-504E-9E34-6228-BF6E48BAB94E}"/>
              </a:ext>
            </a:extLst>
          </p:cNvPr>
          <p:cNvSpPr txBox="1"/>
          <p:nvPr/>
        </p:nvSpPr>
        <p:spPr>
          <a:xfrm>
            <a:off x="5629610" y="3606839"/>
            <a:ext cx="116950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app.py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D1384-0309-37F4-CE64-9082848DE695}"/>
              </a:ext>
            </a:extLst>
          </p:cNvPr>
          <p:cNvSpPr txBox="1"/>
          <p:nvPr/>
        </p:nvSpPr>
        <p:spPr>
          <a:xfrm>
            <a:off x="7156922" y="3606839"/>
            <a:ext cx="345608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chatreadretrieveread.py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69474-23BF-D0CA-CA55-E795ED881BF4}"/>
              </a:ext>
            </a:extLst>
          </p:cNvPr>
          <p:cNvSpPr txBox="1"/>
          <p:nvPr/>
        </p:nvSpPr>
        <p:spPr>
          <a:xfrm>
            <a:off x="7156921" y="4819842"/>
            <a:ext cx="3792987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get_search_query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search()</a:t>
            </a: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chat.completions.create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C1B13-F655-C158-4E8E-4CC0C955EE6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393303" y="3949741"/>
            <a:ext cx="42842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E17D09-8CAD-B629-59D4-4C939B94829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799114" y="3930005"/>
            <a:ext cx="35780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48B477-A97E-DC34-60B8-CD4AAD382007}"/>
              </a:ext>
            </a:extLst>
          </p:cNvPr>
          <p:cNvCxnSpPr>
            <a:cxnSpLocks/>
          </p:cNvCxnSpPr>
          <p:nvPr/>
        </p:nvCxnSpPr>
        <p:spPr>
          <a:xfrm>
            <a:off x="7453733" y="4253170"/>
            <a:ext cx="0" cy="56667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6F631B-86CF-2245-A679-95447FD60A1C}"/>
              </a:ext>
            </a:extLst>
          </p:cNvPr>
          <p:cNvSpPr/>
          <p:nvPr/>
        </p:nvSpPr>
        <p:spPr>
          <a:xfrm flipH="1">
            <a:off x="5382128" y="2034430"/>
            <a:ext cx="45719" cy="3711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04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8FF5-1C40-ADBC-0B13-95A5565E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6AD6-D8DD-1294-11BC-04BC0E91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Formas de construir aplicaciones RAG</a:t>
            </a:r>
          </a:p>
        </p:txBody>
      </p:sp>
    </p:spTree>
    <p:extLst>
      <p:ext uri="{BB962C8B-B14F-4D97-AF65-F5344CB8AC3E}">
        <p14:creationId xmlns:p14="http://schemas.microsoft.com/office/powerpoint/2010/main" val="609479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9B841-9280-50EB-4C2B-E59C441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75EE-1ED4-BE5C-E35F-4004D633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06" y="0"/>
            <a:ext cx="10913982" cy="1325563"/>
          </a:xfrm>
        </p:spPr>
        <p:txBody>
          <a:bodyPr/>
          <a:lstStyle/>
          <a:p>
            <a:r>
              <a:rPr lang="es-MX" dirty="0"/>
              <a:t>Servicios para crear una app RAG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470A93-276C-C248-3008-2AA6D1268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26613"/>
              </p:ext>
            </p:extLst>
          </p:nvPr>
        </p:nvGraphicFramePr>
        <p:xfrm>
          <a:off x="933506" y="981038"/>
          <a:ext cx="11159756" cy="585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8979">
                  <a:extLst>
                    <a:ext uri="{9D8B030D-6E8A-4147-A177-3AD203B41FA5}">
                      <a16:colId xmlns:a16="http://schemas.microsoft.com/office/drawing/2014/main" val="461787052"/>
                    </a:ext>
                  </a:extLst>
                </a:gridCol>
                <a:gridCol w="4790777">
                  <a:extLst>
                    <a:ext uri="{9D8B030D-6E8A-4147-A177-3AD203B41FA5}">
                      <a16:colId xmlns:a16="http://schemas.microsoft.com/office/drawing/2014/main" val="2318204061"/>
                    </a:ext>
                  </a:extLst>
                </a:gridCol>
              </a:tblGrid>
              <a:tr h="351853">
                <a:tc>
                  <a:txBody>
                    <a:bodyPr/>
                    <a:lstStyle/>
                    <a:p>
                      <a:r>
                        <a:rPr lang="en-US" sz="1800" err="1"/>
                        <a:t>Componente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Ejemplo</a:t>
                      </a:r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46174"/>
                  </a:ext>
                </a:extLst>
              </a:tr>
              <a:tr h="8233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Ingesta</a:t>
                      </a:r>
                      <a:r>
                        <a:rPr lang="en-US" sz="1800"/>
                        <a:t>: </a:t>
                      </a:r>
                      <a:r>
                        <a:rPr lang="en-US" sz="1800" err="1"/>
                        <a:t>Herramientas</a:t>
                      </a:r>
                      <a:r>
                        <a:rPr lang="en-US" sz="1800"/>
                        <a:t> para </a:t>
                      </a:r>
                      <a:r>
                        <a:rPr lang="en-US" sz="1800" err="1"/>
                        <a:t>procesar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datos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en</a:t>
                      </a:r>
                      <a:r>
                        <a:rPr lang="en-US" sz="1800"/>
                        <a:t> un </a:t>
                      </a:r>
                      <a:r>
                        <a:rPr lang="en-US" sz="1800" err="1"/>
                        <a:t>formato</a:t>
                      </a:r>
                      <a:r>
                        <a:rPr lang="en-US" sz="1800"/>
                        <a:t> que </a:t>
                      </a:r>
                      <a:r>
                        <a:rPr lang="en-US" sz="1800" err="1"/>
                        <a:t>pueda</a:t>
                      </a:r>
                      <a:r>
                        <a:rPr lang="en-US" sz="1800"/>
                        <a:t> ser </a:t>
                      </a:r>
                      <a:r>
                        <a:rPr lang="en-US" sz="1800" err="1"/>
                        <a:t>indexado</a:t>
                      </a:r>
                      <a:r>
                        <a:rPr lang="en-US" sz="1800"/>
                        <a:t> y </a:t>
                      </a:r>
                      <a:r>
                        <a:rPr lang="en-US" sz="1800" err="1"/>
                        <a:t>procesado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por</a:t>
                      </a:r>
                      <a:r>
                        <a:rPr lang="en-US" sz="1800"/>
                        <a:t> un 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Azure: Document Intelligence</a:t>
                      </a:r>
                    </a:p>
                    <a:p>
                      <a:r>
                        <a:rPr lang="en-US" sz="1800"/>
                        <a:t>Local: PyMuPDF, BeautifulSoup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74915"/>
                  </a:ext>
                </a:extLst>
              </a:tr>
              <a:tr h="879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err="1"/>
                        <a:t>Recuperador</a:t>
                      </a:r>
                      <a:r>
                        <a:rPr lang="en-US" sz="1800"/>
                        <a:t>: Una base de </a:t>
                      </a:r>
                      <a:r>
                        <a:rPr lang="en-US" sz="1800" err="1"/>
                        <a:t>conocimientos</a:t>
                      </a:r>
                      <a:r>
                        <a:rPr lang="en-US" sz="1800"/>
                        <a:t> que </a:t>
                      </a:r>
                      <a:r>
                        <a:rPr lang="en-US" sz="1800" err="1"/>
                        <a:t>pueda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recuperar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eficientemente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fuentes</a:t>
                      </a:r>
                      <a:r>
                        <a:rPr lang="en-US" sz="1800"/>
                        <a:t> que </a:t>
                      </a:r>
                      <a:r>
                        <a:rPr lang="en-US" sz="1800" err="1"/>
                        <a:t>coincidan</a:t>
                      </a:r>
                      <a:r>
                        <a:rPr lang="en-US" sz="1800"/>
                        <a:t> con </a:t>
                      </a:r>
                      <a:r>
                        <a:rPr lang="en-US" sz="1800" err="1"/>
                        <a:t>una</a:t>
                      </a:r>
                      <a:r>
                        <a:rPr lang="en-US" sz="1800"/>
                        <a:t> consulta del </a:t>
                      </a:r>
                      <a:r>
                        <a:rPr lang="en-US" sz="1800" err="1"/>
                        <a:t>usuario</a:t>
                      </a:r>
                      <a:br>
                        <a:rPr lang="en-US" sz="1800"/>
                      </a:br>
                      <a:r>
                        <a:rPr lang="en-US" sz="1800"/>
                        <a:t>(</a:t>
                      </a:r>
                      <a:r>
                        <a:rPr lang="en-US" sz="1800" err="1"/>
                        <a:t>Idealmente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soporta</a:t>
                      </a:r>
                      <a:r>
                        <a:rPr lang="en-US" sz="1800"/>
                        <a:t> tanto </a:t>
                      </a:r>
                      <a:r>
                        <a:rPr lang="en-US" sz="1800" err="1"/>
                        <a:t>búsqueda</a:t>
                      </a:r>
                      <a:r>
                        <a:rPr lang="en-US" sz="1800"/>
                        <a:t> vectorial </a:t>
                      </a:r>
                      <a:r>
                        <a:rPr lang="en-US" sz="1800" err="1"/>
                        <a:t>como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búsqueda</a:t>
                      </a:r>
                      <a:r>
                        <a:rPr lang="en-US" sz="1800"/>
                        <a:t> de </a:t>
                      </a:r>
                      <a:r>
                        <a:rPr lang="en-US" sz="1800" err="1"/>
                        <a:t>texto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completo</a:t>
                      </a:r>
                      <a:r>
                        <a:rPr lang="en-US" sz="18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Azure: Azure AI Search, Azure </a:t>
                      </a:r>
                      <a:r>
                        <a:rPr lang="en-US" sz="1800" err="1"/>
                        <a:t>CosmosDB</a:t>
                      </a:r>
                      <a:r>
                        <a:rPr lang="en-US" sz="1800"/>
                        <a:t>,</a:t>
                      </a:r>
                    </a:p>
                    <a:p>
                      <a:r>
                        <a:rPr lang="en-US" sz="1800"/>
                        <a:t>Local: PostgreSQL, </a:t>
                      </a:r>
                      <a:r>
                        <a:rPr lang="en-US" sz="1800" err="1"/>
                        <a:t>Qdrant</a:t>
                      </a:r>
                      <a:r>
                        <a:rPr lang="en-US" sz="1800"/>
                        <a:t>, Pinecone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622"/>
                  </a:ext>
                </a:extLst>
              </a:tr>
              <a:tr h="1143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LLM: </a:t>
                      </a:r>
                      <a:r>
                        <a:rPr lang="en-US" sz="1800"/>
                        <a:t>Un </a:t>
                      </a:r>
                      <a:r>
                        <a:rPr lang="en-US" sz="1800" err="1"/>
                        <a:t>modelo</a:t>
                      </a:r>
                      <a:r>
                        <a:rPr lang="en-US" sz="1800"/>
                        <a:t> que </a:t>
                      </a:r>
                      <a:r>
                        <a:rPr lang="en-US" sz="1800" err="1"/>
                        <a:t>pueda</a:t>
                      </a:r>
                      <a:r>
                        <a:rPr lang="en-US" sz="1800"/>
                        <a:t> responder </a:t>
                      </a:r>
                      <a:r>
                        <a:rPr lang="en-US" sz="1800" err="1"/>
                        <a:t>preguntas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basándose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en</a:t>
                      </a:r>
                      <a:r>
                        <a:rPr lang="en-US" sz="1800"/>
                        <a:t> la consulta y </a:t>
                      </a:r>
                      <a:r>
                        <a:rPr lang="en-US" sz="1800" err="1"/>
                        <a:t>en</a:t>
                      </a:r>
                      <a:r>
                        <a:rPr lang="en-US" sz="1800"/>
                        <a:t> las </a:t>
                      </a:r>
                      <a:r>
                        <a:rPr lang="en-US" sz="1800" err="1"/>
                        <a:t>fuentes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proporcionadas</a:t>
                      </a:r>
                      <a:r>
                        <a:rPr lang="en-US" sz="1800"/>
                        <a:t>, y que </a:t>
                      </a:r>
                      <a:r>
                        <a:rPr lang="en-US" sz="1800" err="1"/>
                        <a:t>pueda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incluir</a:t>
                      </a:r>
                      <a:r>
                        <a:rPr lang="en-US" sz="1800"/>
                        <a:t> </a:t>
                      </a:r>
                      <a:r>
                        <a:rPr lang="en-US" sz="1800" err="1"/>
                        <a:t>citas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OpenAI: GPT 3.5, GPT 4, GPT-4o</a:t>
                      </a:r>
                    </a:p>
                    <a:p>
                      <a:r>
                        <a:rPr lang="en-US" sz="1800"/>
                        <a:t>Azure AI Studio: Meta Llama3, Mistral, Cohere R+</a:t>
                      </a:r>
                    </a:p>
                    <a:p>
                      <a:r>
                        <a:rPr lang="en-US" sz="1800"/>
                        <a:t>Anthropic: Claude 3.5</a:t>
                      </a:r>
                    </a:p>
                    <a:p>
                      <a:r>
                        <a:rPr lang="en-US" sz="1800"/>
                        <a:t>Google: Gemini 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67010"/>
                  </a:ext>
                </a:extLst>
              </a:tr>
              <a:tr h="8233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err="1"/>
                        <a:t>Orquestador</a:t>
                      </a:r>
                      <a:r>
                        <a:rPr lang="en-US" sz="1800" b="1"/>
                        <a:t> (</a:t>
                      </a:r>
                      <a:r>
                        <a:rPr lang="en-US" sz="1800" b="1" err="1"/>
                        <a:t>opcional</a:t>
                      </a:r>
                      <a:r>
                        <a:rPr lang="en-US" sz="1800" b="1"/>
                        <a:t>): </a:t>
                      </a:r>
                      <a:r>
                        <a:rPr lang="en-US" sz="1800"/>
                        <a:t>Una forma de </a:t>
                      </a:r>
                      <a:r>
                        <a:rPr lang="en-US" sz="1800" err="1"/>
                        <a:t>organizar</a:t>
                      </a:r>
                      <a:r>
                        <a:rPr lang="en-US" sz="1800"/>
                        <a:t> las </a:t>
                      </a:r>
                      <a:r>
                        <a:rPr lang="en-US" sz="1800" err="1"/>
                        <a:t>llamadas</a:t>
                      </a:r>
                      <a:r>
                        <a:rPr lang="en-US" sz="1800"/>
                        <a:t> al </a:t>
                      </a:r>
                      <a:r>
                        <a:rPr lang="en-US" sz="1800" err="1"/>
                        <a:t>recuperador</a:t>
                      </a:r>
                      <a:r>
                        <a:rPr lang="en-US" sz="1800"/>
                        <a:t> y al 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Community: Langchain</a:t>
                      </a:r>
                      <a:r>
                        <a:rPr lang="en-US" sz="1800"/>
                        <a:t>, Llamaindex</a:t>
                      </a:r>
                    </a:p>
                    <a:p>
                      <a:r>
                        <a:rPr lang="en-US" sz="1800"/>
                        <a:t>Microsoft: Semantic Kernel, Autogen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411657"/>
                  </a:ext>
                </a:extLst>
              </a:tr>
              <a:tr h="8233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Chat history, Feedback buttons, Text-to-speech, User login, File upload, Access control,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65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434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E927-2FC1-7538-1B3D-719A4021B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2E44-431F-8A5B-2B60-D9DB73A4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Charlas acerca de RAG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3DD14-86B7-4821-20B3-9482375C27F7}"/>
              </a:ext>
            </a:extLst>
          </p:cNvPr>
          <p:cNvSpPr txBox="1"/>
          <p:nvPr/>
        </p:nvSpPr>
        <p:spPr>
          <a:xfrm>
            <a:off x="1243333" y="1936968"/>
            <a:ext cx="10801522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/>
              <a:t>RAGHack (August 2024): </a:t>
            </a:r>
            <a:r>
              <a:rPr lang="en-US" sz="2400"/>
              <a:t>25+ streams about building RAG on Azure</a:t>
            </a:r>
          </a:p>
          <a:p>
            <a:r>
              <a:rPr lang="en-US" sz="2400">
                <a:hlinkClick r:id="rId2"/>
              </a:rPr>
              <a:t>aka.ms/raghack/streams</a:t>
            </a:r>
            <a:endParaRPr lang="en-US" sz="2400"/>
          </a:p>
          <a:p>
            <a:pPr algn="l"/>
            <a:endParaRPr lang="en-US" sz="2400"/>
          </a:p>
          <a:p>
            <a:pPr algn="l"/>
            <a:r>
              <a:rPr lang="en-US" sz="2400" b="1"/>
              <a:t>RAG Deep Dive (January 2025): </a:t>
            </a:r>
            <a:r>
              <a:rPr lang="en-US" sz="2400"/>
              <a:t>11 streams about azure-search-openai-demo</a:t>
            </a:r>
          </a:p>
          <a:p>
            <a:pPr algn="l"/>
            <a:r>
              <a:rPr lang="en-US" sz="2400">
                <a:hlinkClick r:id="rId3"/>
              </a:rPr>
              <a:t>aka.ms/ragdeepdive/watch</a:t>
            </a:r>
            <a:endParaRPr lang="en-US" sz="2400"/>
          </a:p>
          <a:p>
            <a:pPr algn="l"/>
            <a:endParaRPr lang="en-US" sz="2400"/>
          </a:p>
          <a:p>
            <a:pPr algn="l"/>
            <a:r>
              <a:rPr lang="en-US" sz="2400" b="1"/>
              <a:t>RAG Time (March 2025): </a:t>
            </a:r>
            <a:r>
              <a:rPr lang="en-US" sz="2400"/>
              <a:t>Advanced topics on RAG with Azure AI Search</a:t>
            </a:r>
          </a:p>
          <a:p>
            <a:pPr algn="l"/>
            <a:r>
              <a:rPr lang="en-US" sz="2400">
                <a:hlinkClick r:id="rId4" tooltip="https://github.com/microsoft/rag-time"/>
              </a:rPr>
              <a:t>aka.ms/rag-time</a:t>
            </a:r>
            <a:r>
              <a:rPr lang="en-US" sz="2400"/>
              <a:t> </a:t>
            </a:r>
          </a:p>
          <a:p>
            <a:pPr algn="l"/>
            <a:endParaRPr lang="en-US" sz="2400"/>
          </a:p>
          <a:p>
            <a:pPr algn="l"/>
            <a:r>
              <a:rPr lang="en-US" sz="2400" b="1"/>
              <a:t>Building RAG from Scratch with GitHub Models</a:t>
            </a:r>
          </a:p>
          <a:p>
            <a:pPr algn="l"/>
            <a:r>
              <a:rPr lang="en-US" sz="2400">
                <a:hlinkClick r:id="rId5"/>
              </a:rPr>
              <a:t>aka.ms/rag-vs-code-github-models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9090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9586F9-19CA-2B06-D6D7-5EAA9D3145B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s-MX"/>
              <a:t>Generación Aumentada por Recuperación</a:t>
            </a:r>
          </a:p>
          <a:p>
            <a:r>
              <a:rPr lang="es-MX"/>
              <a:t>Flujos de RAG simples y avanzados</a:t>
            </a:r>
          </a:p>
          <a:p>
            <a:r>
              <a:rPr lang="es-MX"/>
              <a:t>RAG en bases de datos</a:t>
            </a:r>
          </a:p>
          <a:p>
            <a:r>
              <a:rPr lang="es-MX"/>
              <a:t>RAG en documentos</a:t>
            </a:r>
          </a:p>
          <a:p>
            <a:r>
              <a:rPr lang="es-MX"/>
              <a:t>Más formas de construir RAG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6A72E-589A-553F-B8A5-68C1843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Hoy cubriremos...</a:t>
            </a:r>
          </a:p>
        </p:txBody>
      </p:sp>
    </p:spTree>
    <p:extLst>
      <p:ext uri="{BB962C8B-B14F-4D97-AF65-F5344CB8AC3E}">
        <p14:creationId xmlns:p14="http://schemas.microsoft.com/office/powerpoint/2010/main" val="680310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D43C-BE2A-3BA3-FE47-062467C1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2F0939-562C-8F34-F9BD-79E6E27E01E4}"/>
              </a:ext>
            </a:extLst>
          </p:cNvPr>
          <p:cNvSpPr/>
          <p:nvPr/>
        </p:nvSpPr>
        <p:spPr>
          <a:xfrm>
            <a:off x="5557947" y="809625"/>
            <a:ext cx="6004753" cy="5362576"/>
          </a:xfrm>
          <a:prstGeom prst="roundRect">
            <a:avLst>
              <a:gd name="adj" fmla="val 2125"/>
            </a:avLst>
          </a:prstGeom>
          <a:solidFill>
            <a:srgbClr val="FFF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348BA-C92C-087A-935B-72F151B2AC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9195" y="1979243"/>
            <a:ext cx="4698753" cy="3852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dirty="0">
                <a:latin typeface="Aptos"/>
              </a:rPr>
              <a:t>Clases que vienen -&gt;</a:t>
            </a:r>
            <a:endParaRPr lang="en-US" dirty="0"/>
          </a:p>
          <a:p>
            <a:pPr marL="0" indent="0">
              <a:buNone/>
            </a:pPr>
            <a:endParaRPr lang="es-MX" dirty="0">
              <a:latin typeface="Aptos"/>
            </a:endParaRPr>
          </a:p>
          <a:p>
            <a:pPr marL="0" indent="0">
              <a:buNone/>
            </a:pPr>
            <a:r>
              <a:rPr lang="es-MX" dirty="0">
                <a:latin typeface="Aptos"/>
                <a:hlinkClick r:id="rId3"/>
              </a:rPr>
              <a:t>aka.ms/pythonia/discord</a:t>
            </a:r>
            <a:endParaRPr lang="es-MX"/>
          </a:p>
          <a:p>
            <a:pPr marL="0" indent="0">
              <a:buNone/>
            </a:pPr>
            <a:endParaRPr lang="es-MX" dirty="0">
              <a:latin typeface="Aptos"/>
            </a:endParaRPr>
          </a:p>
          <a:p>
            <a:pPr marL="0" indent="0">
              <a:buNone/>
            </a:pPr>
            <a:r>
              <a:rPr lang="es-MX" dirty="0">
                <a:latin typeface="Aptos"/>
              </a:rPr>
              <a:t>Horas de oficina los Jueves en </a:t>
            </a:r>
            <a:r>
              <a:rPr lang="es-MX" dirty="0" err="1">
                <a:latin typeface="Aptos"/>
              </a:rPr>
              <a:t>Discord</a:t>
            </a:r>
            <a:r>
              <a:rPr lang="es-MX" dirty="0">
                <a:latin typeface="Aptos"/>
              </a:rPr>
              <a:t>:</a:t>
            </a: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ptos"/>
              </a:rPr>
              <a:t> </a:t>
            </a:r>
            <a:r>
              <a:rPr lang="es-MX" dirty="0">
                <a:latin typeface="Aptos"/>
                <a:hlinkClick r:id="rId4"/>
              </a:rPr>
              <a:t>aka.ms/pythonia/horas</a:t>
            </a:r>
            <a:endParaRPr lang="es-MX" dirty="0">
              <a:latin typeface="Aptos"/>
            </a:endParaRPr>
          </a:p>
          <a:p>
            <a:pPr marL="0" indent="0">
              <a:buNone/>
            </a:pP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>
              <a:latin typeface="Aptos"/>
            </a:endParaRPr>
          </a:p>
          <a:p>
            <a:pPr marL="0" indent="0">
              <a:buNone/>
            </a:pPr>
            <a:endParaRPr lang="es-MX" dirty="0">
              <a:latin typeface="Aptos"/>
            </a:endParaRPr>
          </a:p>
          <a:p>
            <a:pPr marL="0" indent="0">
              <a:buNone/>
            </a:pPr>
            <a:endParaRPr lang="es-MX" dirty="0">
              <a:latin typeface="Apto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3D843-40EC-E1C7-3A23-A590A301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Próximos pasos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022E3-6896-5817-EE1A-D33D2F048642}"/>
              </a:ext>
            </a:extLst>
          </p:cNvPr>
          <p:cNvSpPr txBox="1">
            <a:spLocks/>
          </p:cNvSpPr>
          <p:nvPr/>
        </p:nvSpPr>
        <p:spPr>
          <a:xfrm>
            <a:off x="5674333" y="1023620"/>
            <a:ext cx="6104131" cy="35429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🧠 10/7: LLMs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↖️ 10/8: Embeddings  </a:t>
            </a:r>
            <a:r>
              <a:rPr lang="en-US" sz="2400" dirty="0" err="1">
                <a:latin typeface="Aptos"/>
                <a:cs typeface="Segoe UI"/>
              </a:rPr>
              <a:t>vectoriales</a:t>
            </a:r>
            <a:endParaRPr lang="en-US" sz="2400" dirty="0">
              <a:latin typeface="Aptos"/>
              <a:cs typeface="Segoe UI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🔍 10/09: RAG 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🖼️ 10/14: Models de Visión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🛠️ 10/15: </a:t>
            </a:r>
            <a:r>
              <a:rPr lang="en-US" sz="2400" dirty="0" err="1">
                <a:latin typeface="Aptos"/>
                <a:cs typeface="Segoe UI"/>
              </a:rPr>
              <a:t>Salidas</a:t>
            </a:r>
            <a:r>
              <a:rPr lang="en-US" sz="2400" dirty="0">
                <a:latin typeface="Aptos"/>
                <a:cs typeface="Segoe UI"/>
              </a:rPr>
              <a:t> </a:t>
            </a:r>
            <a:r>
              <a:rPr lang="en-US" sz="2400" dirty="0" err="1">
                <a:latin typeface="Aptos"/>
                <a:cs typeface="Segoe UI"/>
              </a:rPr>
              <a:t>Estructuradas</a:t>
            </a:r>
            <a:r>
              <a:rPr lang="en-US" sz="2400" dirty="0">
                <a:latin typeface="Aptos"/>
                <a:cs typeface="Segoe UI"/>
              </a:rPr>
              <a:t> </a:t>
            </a:r>
            <a:endParaRPr lang="en-US" sz="2400" dirty="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🛡️ 10/16: Calidad y Seguridad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🛠️ 10/21: Tool calling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🤖 10/22: </a:t>
            </a:r>
            <a:r>
              <a:rPr lang="en-US" sz="2400" dirty="0" err="1">
                <a:latin typeface="Aptos"/>
                <a:cs typeface="Segoe UI"/>
              </a:rPr>
              <a:t>Agentes</a:t>
            </a:r>
            <a:endParaRPr lang="en-US" sz="2400" dirty="0">
              <a:latin typeface="Aptos"/>
              <a:cs typeface="Segoe UI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🔗 10/23: Model Context Protocol </a:t>
            </a:r>
          </a:p>
          <a:p>
            <a:pPr>
              <a:buFont typeface="Arial"/>
              <a:buChar char="•"/>
            </a:pPr>
            <a:endParaRPr lang="en-US" sz="2000" dirty="0">
              <a:latin typeface="Aptos"/>
              <a:cs typeface="Segoe U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CC686-3A8B-F5AD-1674-6FBA919868A7}"/>
              </a:ext>
            </a:extLst>
          </p:cNvPr>
          <p:cNvSpPr txBox="1">
            <a:spLocks/>
          </p:cNvSpPr>
          <p:nvPr/>
        </p:nvSpPr>
        <p:spPr>
          <a:xfrm>
            <a:off x="5672892" y="5235957"/>
            <a:ext cx="5777029" cy="3169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ptos"/>
                <a:hlinkClick r:id="rId5"/>
              </a:rPr>
              <a:t>aka.ms/PythonIA/recursos</a:t>
            </a:r>
            <a:endParaRPr lang="en-US" sz="2400">
              <a:latin typeface="Aptos"/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58132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2152-959D-0D14-7627-BD2BB30E0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F642-96F4-24E0-CCF3-F5703FB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¿</a:t>
            </a:r>
            <a:r>
              <a:rPr lang="en-US" err="1"/>
              <a:t>Quieres</a:t>
            </a:r>
            <a:r>
              <a:rPr lang="en-US"/>
              <a:t> </a:t>
            </a:r>
            <a:r>
              <a:rPr lang="en-US" err="1"/>
              <a:t>seguir</a:t>
            </a:r>
            <a:r>
              <a:rPr lang="en-US"/>
              <a:t> paso a paso?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88A6A08-281E-AF47-D376-A6196C8031CB}"/>
              </a:ext>
            </a:extLst>
          </p:cNvPr>
          <p:cNvSpPr txBox="1">
            <a:spLocks/>
          </p:cNvSpPr>
          <p:nvPr/>
        </p:nvSpPr>
        <p:spPr>
          <a:xfrm>
            <a:off x="1118331" y="1876431"/>
            <a:ext cx="10235705" cy="17525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dirty="0"/>
              <a:t> Abre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 GitHub:</a:t>
            </a:r>
            <a:br>
              <a:rPr lang="en-US" dirty="0"/>
            </a:br>
            <a:r>
              <a:rPr lang="en-US" dirty="0">
                <a:hlinkClick r:id="rId2"/>
              </a:rPr>
              <a:t>aka.ms/python-openai-demos</a:t>
            </a:r>
            <a:r>
              <a:rPr lang="en-US" dirty="0"/>
              <a:t> 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 dirty="0"/>
              <a:t>Usa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botón</a:t>
            </a:r>
            <a:r>
              <a:rPr lang="en-US" dirty="0"/>
              <a:t> "Code" para </a:t>
            </a:r>
            <a:r>
              <a:rPr lang="en-US" dirty="0" err="1"/>
              <a:t>crear</a:t>
            </a:r>
            <a:r>
              <a:rPr lang="en-US" dirty="0"/>
              <a:t> un GitHub </a:t>
            </a:r>
            <a:r>
              <a:rPr lang="en-US" dirty="0" err="1"/>
              <a:t>Codespace</a:t>
            </a:r>
            <a:r>
              <a:rPr lang="en-US" dirty="0"/>
              <a:t>: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6BD9B0-41DA-69B4-9B98-1A21C02C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1199535" y="3628978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3FFE393-DAAA-6B05-6B21-3A59C579DF23}"/>
              </a:ext>
            </a:extLst>
          </p:cNvPr>
          <p:cNvSpPr txBox="1">
            <a:spLocks/>
          </p:cNvSpPr>
          <p:nvPr/>
        </p:nvSpPr>
        <p:spPr>
          <a:xfrm>
            <a:off x="1049416" y="6285307"/>
            <a:ext cx="10567146" cy="940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3. </a:t>
            </a:r>
            <a:r>
              <a:rPr lang="en-US" dirty="0" err="1"/>
              <a:t>espera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minutitos</a:t>
            </a:r>
            <a:r>
              <a:rPr lang="en-US" dirty="0"/>
              <a:t> ⏱️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F32041-DB41-285E-B82C-BFF2038130B4}"/>
              </a:ext>
            </a:extLst>
          </p:cNvPr>
          <p:cNvCxnSpPr/>
          <p:nvPr/>
        </p:nvCxnSpPr>
        <p:spPr>
          <a:xfrm flipH="1">
            <a:off x="4178709" y="5820697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A8D2D9-9719-485E-A25B-EA5A4BB4D032}"/>
              </a:ext>
            </a:extLst>
          </p:cNvPr>
          <p:cNvSpPr txBox="1"/>
          <p:nvPr/>
        </p:nvSpPr>
        <p:spPr>
          <a:xfrm>
            <a:off x="9217479" y="6048803"/>
            <a:ext cx="274320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ea typeface="+mn-lt"/>
                <a:cs typeface="+mn-lt"/>
                <a:hlinkClick r:id="rId4"/>
              </a:rPr>
              <a:t>video guía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68219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89B-3E16-BEB1-AE31-25583788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¿Por qué RAG?</a:t>
            </a:r>
          </a:p>
        </p:txBody>
      </p:sp>
    </p:spTree>
    <p:extLst>
      <p:ext uri="{BB962C8B-B14F-4D97-AF65-F5344CB8AC3E}">
        <p14:creationId xmlns:p14="http://schemas.microsoft.com/office/powerpoint/2010/main" val="119562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0299-76D2-E093-C2D7-B3DBF89B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229D-436D-0EA4-14CF-2BEBADC5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Las limitaciones de los LLMs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BF5442-F29A-41CB-B8AC-67951960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48" y="1638625"/>
            <a:ext cx="5597594" cy="29519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F2D60-ACC9-E07E-4A43-C354531B2966}"/>
              </a:ext>
            </a:extLst>
          </p:cNvPr>
          <p:cNvSpPr txBox="1"/>
          <p:nvPr/>
        </p:nvSpPr>
        <p:spPr>
          <a:xfrm>
            <a:off x="6840627" y="1793787"/>
            <a:ext cx="32733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err="1"/>
              <a:t>Conocimiento</a:t>
            </a:r>
            <a:r>
              <a:rPr lang="en-US" sz="2000"/>
              <a:t> </a:t>
            </a:r>
            <a:r>
              <a:rPr lang="en-US" sz="2000" err="1"/>
              <a:t>público</a:t>
            </a:r>
            <a:r>
              <a:rPr lang="en-US" sz="2000"/>
              <a:t> </a:t>
            </a:r>
            <a:r>
              <a:rPr lang="en-US" sz="2000" err="1"/>
              <a:t>desactualizado</a:t>
            </a:r>
            <a:endParaRPr lang="en-US" sz="2000"/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9A169E01-748F-951A-077C-FF9491AE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98" y="3165614"/>
            <a:ext cx="6695038" cy="32351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01EE7-FDB7-E582-9B8A-7609A9733B2F}"/>
              </a:ext>
            </a:extLst>
          </p:cNvPr>
          <p:cNvSpPr txBox="1"/>
          <p:nvPr/>
        </p:nvSpPr>
        <p:spPr>
          <a:xfrm>
            <a:off x="1549674" y="5103911"/>
            <a:ext cx="27035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Sin </a:t>
            </a:r>
            <a:r>
              <a:rPr lang="en-US" sz="2000" err="1"/>
              <a:t>conocimiento</a:t>
            </a:r>
            <a:r>
              <a:rPr lang="en-US" sz="2000"/>
              <a:t> </a:t>
            </a:r>
            <a:r>
              <a:rPr lang="en-US" sz="2000" err="1"/>
              <a:t>interno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7890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0DA6D-0BA7-FFE9-7A43-325C6C52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2066-E806-6154-6017-B4D708EC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Integrando</a:t>
            </a:r>
            <a:r>
              <a:rPr lang="en-US"/>
              <a:t> </a:t>
            </a:r>
            <a:r>
              <a:rPr lang="en-US" err="1"/>
              <a:t>conocimiento</a:t>
            </a:r>
            <a:r>
              <a:rPr lang="en-US"/>
              <a:t> de </a:t>
            </a:r>
            <a:r>
              <a:rPr lang="en-US" err="1"/>
              <a:t>dominio</a:t>
            </a:r>
            <a:endParaRPr lang="es-MX"/>
          </a:p>
        </p:txBody>
      </p:sp>
      <p:sp>
        <p:nvSpPr>
          <p:cNvPr id="5" name="Rounded Rectangle 299">
            <a:extLst>
              <a:ext uri="{FF2B5EF4-FFF2-40B4-BE49-F238E27FC236}">
                <a16:creationId xmlns:a16="http://schemas.microsoft.com/office/drawing/2014/main" id="{CB2999DF-060C-9AD5-181A-DCA869AAC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36947" y="2042949"/>
            <a:ext cx="3291840" cy="3931920"/>
          </a:xfrm>
          <a:prstGeom prst="roundRect">
            <a:avLst>
              <a:gd name="adj" fmla="val 2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9499F-B39C-0EC6-2E4B-2A07F75301BE}"/>
              </a:ext>
            </a:extLst>
          </p:cNvPr>
          <p:cNvSpPr txBox="1"/>
          <p:nvPr/>
        </p:nvSpPr>
        <p:spPr>
          <a:xfrm>
            <a:off x="1229197" y="3454632"/>
            <a:ext cx="329184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latin typeface="Segoe UI Semibold"/>
              </a:rPr>
              <a:t>Fine</a:t>
            </a:r>
            <a:br>
              <a:rPr lang="en-US" sz="2400">
                <a:latin typeface="Segoe UI Semibold"/>
              </a:rPr>
            </a:br>
            <a:r>
              <a:rPr lang="en-US" sz="2400">
                <a:latin typeface="Segoe UI Semibold"/>
              </a:rPr>
              <a:t>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F9BEA-1CE0-2F52-5D7D-F08DCD63EF73}"/>
              </a:ext>
            </a:extLst>
          </p:cNvPr>
          <p:cNvSpPr txBox="1"/>
          <p:nvPr/>
        </p:nvSpPr>
        <p:spPr>
          <a:xfrm>
            <a:off x="1229197" y="4313468"/>
            <a:ext cx="3291840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err="1"/>
              <a:t>Aprender</a:t>
            </a:r>
            <a:r>
              <a:rPr lang="en-US"/>
              <a:t> </a:t>
            </a:r>
            <a:r>
              <a:rPr lang="en-US" err="1"/>
              <a:t>nuevas</a:t>
            </a:r>
            <a:r>
              <a:rPr lang="en-US"/>
              <a:t> </a:t>
            </a:r>
            <a:r>
              <a:rPr lang="en-US" err="1"/>
              <a:t>habilidades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permanentemente</a:t>
            </a:r>
            <a:r>
              <a:rPr lang="en-US"/>
              <a:t>)</a:t>
            </a:r>
            <a:endParaRPr lang="en-US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601FEF-DC8E-5FBE-89F0-BE640C54AEDB}"/>
              </a:ext>
            </a:extLst>
          </p:cNvPr>
          <p:cNvGrpSpPr/>
          <p:nvPr/>
        </p:nvGrpSpPr>
        <p:grpSpPr>
          <a:xfrm>
            <a:off x="8159825" y="2042949"/>
            <a:ext cx="3299589" cy="3931920"/>
            <a:chOff x="8309600" y="2019300"/>
            <a:chExt cx="3299589" cy="393192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" name="Rounded Rectangle 300">
              <a:extLst>
                <a:ext uri="{FF2B5EF4-FFF2-40B4-BE49-F238E27FC236}">
                  <a16:creationId xmlns:a16="http://schemas.microsoft.com/office/drawing/2014/main" id="{AD5D4E23-FF03-4B3D-11EF-29FE2623B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17349" y="2019300"/>
              <a:ext cx="3291840" cy="3931920"/>
            </a:xfrm>
            <a:prstGeom prst="roundRect">
              <a:avLst>
                <a:gd name="adj" fmla="val 2707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2F2F2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44D41-7DAF-9C26-247E-78DCD599AE95}"/>
                </a:ext>
              </a:extLst>
            </p:cNvPr>
            <p:cNvSpPr txBox="1"/>
            <p:nvPr/>
          </p:nvSpPr>
          <p:spPr>
            <a:xfrm>
              <a:off x="8317349" y="3407712"/>
              <a:ext cx="3291840" cy="99719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latin typeface="Segoe UI Semibold"/>
                </a:rPr>
                <a:t>Generación 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err="1">
                  <a:latin typeface="Segoe UI Semibold"/>
                </a:rPr>
                <a:t>Aumentada</a:t>
              </a:r>
              <a:r>
                <a:rPr lang="en-US" sz="2400">
                  <a:latin typeface="Segoe UI Semibold"/>
                </a:rPr>
                <a:t> </a:t>
              </a:r>
              <a:r>
                <a:rPr lang="en-US" sz="2400" err="1">
                  <a:latin typeface="Segoe UI Semibold"/>
                </a:rPr>
                <a:t>por</a:t>
              </a:r>
              <a:r>
                <a:rPr lang="en-US" sz="2400">
                  <a:latin typeface="Segoe UI Semibold"/>
                </a:rPr>
                <a:t> 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err="1">
                  <a:latin typeface="Segoe UI Semibold"/>
                </a:rPr>
                <a:t>Recuperación</a:t>
              </a:r>
              <a:endParaRPr lang="en-US" sz="2400">
                <a:latin typeface="Segoe UI Semibold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5AA6C8-3FE7-33CF-AFC6-7BA51F119085}"/>
                </a:ext>
              </a:extLst>
            </p:cNvPr>
            <p:cNvSpPr txBox="1"/>
            <p:nvPr/>
          </p:nvSpPr>
          <p:spPr>
            <a:xfrm>
              <a:off x="8309600" y="4556206"/>
              <a:ext cx="3291840" cy="49859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err="1"/>
                <a:t>Aprender</a:t>
              </a:r>
              <a:r>
                <a:rPr lang="en-US"/>
                <a:t> </a:t>
              </a:r>
              <a:r>
                <a:rPr lang="en-US" err="1"/>
                <a:t>nueva</a:t>
              </a:r>
              <a:r>
                <a:rPr lang="en-US"/>
                <a:t> info</a:t>
              </a:r>
              <a:br>
                <a:rPr lang="en-US"/>
              </a:br>
              <a:r>
                <a:rPr lang="en-US"/>
                <a:t>(</a:t>
              </a:r>
              <a:r>
                <a:rPr lang="en-US" err="1"/>
                <a:t>temporalmente</a:t>
              </a:r>
              <a:r>
                <a:rPr lang="en-US"/>
                <a:t>)</a:t>
              </a:r>
              <a:endParaRPr lang="en-US" sz="1800"/>
            </a:p>
          </p:txBody>
        </p:sp>
        <p:sp>
          <p:nvSpPr>
            <p:cNvPr id="14" name="Graphic 16">
              <a:extLst>
                <a:ext uri="{FF2B5EF4-FFF2-40B4-BE49-F238E27FC236}">
                  <a16:creationId xmlns:a16="http://schemas.microsoft.com/office/drawing/2014/main" id="{5D34199C-6584-87D0-6FCB-2FEA5DCE11AD}"/>
                </a:ext>
              </a:extLst>
            </p:cNvPr>
            <p:cNvSpPr/>
            <p:nvPr/>
          </p:nvSpPr>
          <p:spPr>
            <a:xfrm>
              <a:off x="9754679" y="2533788"/>
              <a:ext cx="463532" cy="486709"/>
            </a:xfrm>
            <a:custGeom>
              <a:avLst/>
              <a:gdLst>
                <a:gd name="connsiteX0" fmla="*/ 57942 w 463532"/>
                <a:gd name="connsiteY0" fmla="*/ 0 h 486709"/>
                <a:gd name="connsiteX1" fmla="*/ 0 w 463532"/>
                <a:gd name="connsiteY1" fmla="*/ 57942 h 486709"/>
                <a:gd name="connsiteX2" fmla="*/ 0 w 463532"/>
                <a:gd name="connsiteY2" fmla="*/ 405591 h 486709"/>
                <a:gd name="connsiteX3" fmla="*/ 57942 w 463532"/>
                <a:gd name="connsiteY3" fmla="*/ 463533 h 486709"/>
                <a:gd name="connsiteX4" fmla="*/ 227363 w 463532"/>
                <a:gd name="connsiteY4" fmla="*/ 463533 h 486709"/>
                <a:gd name="connsiteX5" fmla="*/ 202378 w 463532"/>
                <a:gd name="connsiteY5" fmla="*/ 428768 h 486709"/>
                <a:gd name="connsiteX6" fmla="*/ 57942 w 463532"/>
                <a:gd name="connsiteY6" fmla="*/ 428768 h 486709"/>
                <a:gd name="connsiteX7" fmla="*/ 34765 w 463532"/>
                <a:gd name="connsiteY7" fmla="*/ 405591 h 486709"/>
                <a:gd name="connsiteX8" fmla="*/ 192667 w 463532"/>
                <a:gd name="connsiteY8" fmla="*/ 405591 h 486709"/>
                <a:gd name="connsiteX9" fmla="*/ 289548 w 463532"/>
                <a:gd name="connsiteY9" fmla="*/ 215844 h 486709"/>
                <a:gd name="connsiteX10" fmla="*/ 382414 w 463532"/>
                <a:gd name="connsiteY10" fmla="*/ 215844 h 486709"/>
                <a:gd name="connsiteX11" fmla="*/ 382414 w 463532"/>
                <a:gd name="connsiteY11" fmla="*/ 57942 h 486709"/>
                <a:gd name="connsiteX12" fmla="*/ 324473 w 463532"/>
                <a:gd name="connsiteY12" fmla="*/ 0 h 486709"/>
                <a:gd name="connsiteX13" fmla="*/ 57942 w 463532"/>
                <a:gd name="connsiteY13" fmla="*/ 0 h 486709"/>
                <a:gd name="connsiteX14" fmla="*/ 92707 w 463532"/>
                <a:gd name="connsiteY14" fmla="*/ 69530 h 486709"/>
                <a:gd name="connsiteX15" fmla="*/ 278120 w 463532"/>
                <a:gd name="connsiteY15" fmla="*/ 69530 h 486709"/>
                <a:gd name="connsiteX16" fmla="*/ 301296 w 463532"/>
                <a:gd name="connsiteY16" fmla="*/ 92707 h 486709"/>
                <a:gd name="connsiteX17" fmla="*/ 301296 w 463532"/>
                <a:gd name="connsiteY17" fmla="*/ 115883 h 486709"/>
                <a:gd name="connsiteX18" fmla="*/ 278120 w 463532"/>
                <a:gd name="connsiteY18" fmla="*/ 139060 h 486709"/>
                <a:gd name="connsiteX19" fmla="*/ 92707 w 463532"/>
                <a:gd name="connsiteY19" fmla="*/ 139060 h 486709"/>
                <a:gd name="connsiteX20" fmla="*/ 69530 w 463532"/>
                <a:gd name="connsiteY20" fmla="*/ 115883 h 486709"/>
                <a:gd name="connsiteX21" fmla="*/ 69530 w 463532"/>
                <a:gd name="connsiteY21" fmla="*/ 92707 h 486709"/>
                <a:gd name="connsiteX22" fmla="*/ 92707 w 463532"/>
                <a:gd name="connsiteY22" fmla="*/ 69530 h 486709"/>
                <a:gd name="connsiteX23" fmla="*/ 463533 w 463532"/>
                <a:gd name="connsiteY23" fmla="*/ 359238 h 486709"/>
                <a:gd name="connsiteX24" fmla="*/ 336061 w 463532"/>
                <a:gd name="connsiteY24" fmla="*/ 231766 h 486709"/>
                <a:gd name="connsiteX25" fmla="*/ 208590 w 463532"/>
                <a:gd name="connsiteY25" fmla="*/ 359238 h 486709"/>
                <a:gd name="connsiteX26" fmla="*/ 336061 w 463532"/>
                <a:gd name="connsiteY26" fmla="*/ 486709 h 486709"/>
                <a:gd name="connsiteX27" fmla="*/ 463533 w 463532"/>
                <a:gd name="connsiteY27" fmla="*/ 359238 h 486709"/>
                <a:gd name="connsiteX28" fmla="*/ 347649 w 463532"/>
                <a:gd name="connsiteY28" fmla="*/ 370826 h 486709"/>
                <a:gd name="connsiteX29" fmla="*/ 347673 w 463532"/>
                <a:gd name="connsiteY29" fmla="*/ 428837 h 486709"/>
                <a:gd name="connsiteX30" fmla="*/ 336084 w 463532"/>
                <a:gd name="connsiteY30" fmla="*/ 440425 h 486709"/>
                <a:gd name="connsiteX31" fmla="*/ 324496 w 463532"/>
                <a:gd name="connsiteY31" fmla="*/ 428837 h 486709"/>
                <a:gd name="connsiteX32" fmla="*/ 324496 w 463532"/>
                <a:gd name="connsiteY32" fmla="*/ 370826 h 486709"/>
                <a:gd name="connsiteX33" fmla="*/ 266439 w 463532"/>
                <a:gd name="connsiteY33" fmla="*/ 370826 h 486709"/>
                <a:gd name="connsiteX34" fmla="*/ 254850 w 463532"/>
                <a:gd name="connsiteY34" fmla="*/ 359238 h 486709"/>
                <a:gd name="connsiteX35" fmla="*/ 266439 w 463532"/>
                <a:gd name="connsiteY35" fmla="*/ 347649 h 486709"/>
                <a:gd name="connsiteX36" fmla="*/ 324473 w 463532"/>
                <a:gd name="connsiteY36" fmla="*/ 347649 h 486709"/>
                <a:gd name="connsiteX37" fmla="*/ 324473 w 463532"/>
                <a:gd name="connsiteY37" fmla="*/ 289708 h 486709"/>
                <a:gd name="connsiteX38" fmla="*/ 336061 w 463532"/>
                <a:gd name="connsiteY38" fmla="*/ 278120 h 486709"/>
                <a:gd name="connsiteX39" fmla="*/ 347649 w 463532"/>
                <a:gd name="connsiteY39" fmla="*/ 289708 h 486709"/>
                <a:gd name="connsiteX40" fmla="*/ 347649 w 463532"/>
                <a:gd name="connsiteY40" fmla="*/ 347649 h 486709"/>
                <a:gd name="connsiteX41" fmla="*/ 405660 w 463532"/>
                <a:gd name="connsiteY41" fmla="*/ 347649 h 486709"/>
                <a:gd name="connsiteX42" fmla="*/ 417249 w 463532"/>
                <a:gd name="connsiteY42" fmla="*/ 359238 h 486709"/>
                <a:gd name="connsiteX43" fmla="*/ 405660 w 463532"/>
                <a:gd name="connsiteY43" fmla="*/ 370826 h 486709"/>
                <a:gd name="connsiteX44" fmla="*/ 347673 w 463532"/>
                <a:gd name="connsiteY44" fmla="*/ 370826 h 48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63532" h="486709">
                  <a:moveTo>
                    <a:pt x="57942" y="0"/>
                  </a:moveTo>
                  <a:cubicBezTo>
                    <a:pt x="25941" y="0"/>
                    <a:pt x="0" y="25941"/>
                    <a:pt x="0" y="57942"/>
                  </a:cubicBezTo>
                  <a:lnTo>
                    <a:pt x="0" y="405591"/>
                  </a:lnTo>
                  <a:cubicBezTo>
                    <a:pt x="0" y="437591"/>
                    <a:pt x="25941" y="463533"/>
                    <a:pt x="57942" y="463533"/>
                  </a:cubicBezTo>
                  <a:lnTo>
                    <a:pt x="227363" y="463533"/>
                  </a:lnTo>
                  <a:cubicBezTo>
                    <a:pt x="217427" y="453189"/>
                    <a:pt x="209014" y="441482"/>
                    <a:pt x="202378" y="428768"/>
                  </a:cubicBezTo>
                  <a:lnTo>
                    <a:pt x="57942" y="428768"/>
                  </a:lnTo>
                  <a:cubicBezTo>
                    <a:pt x="45142" y="428768"/>
                    <a:pt x="34765" y="418391"/>
                    <a:pt x="34765" y="405591"/>
                  </a:cubicBezTo>
                  <a:lnTo>
                    <a:pt x="192667" y="405591"/>
                  </a:lnTo>
                  <a:cubicBezTo>
                    <a:pt x="167022" y="326440"/>
                    <a:pt x="210397" y="241489"/>
                    <a:pt x="289548" y="215844"/>
                  </a:cubicBezTo>
                  <a:cubicBezTo>
                    <a:pt x="319731" y="206066"/>
                    <a:pt x="352231" y="206066"/>
                    <a:pt x="382414" y="215844"/>
                  </a:cubicBezTo>
                  <a:lnTo>
                    <a:pt x="382414" y="57942"/>
                  </a:lnTo>
                  <a:cubicBezTo>
                    <a:pt x="382414" y="25941"/>
                    <a:pt x="356473" y="0"/>
                    <a:pt x="324473" y="0"/>
                  </a:cubicBezTo>
                  <a:lnTo>
                    <a:pt x="57942" y="0"/>
                  </a:lnTo>
                  <a:close/>
                  <a:moveTo>
                    <a:pt x="92707" y="69530"/>
                  </a:moveTo>
                  <a:lnTo>
                    <a:pt x="278120" y="69530"/>
                  </a:lnTo>
                  <a:cubicBezTo>
                    <a:pt x="290920" y="69530"/>
                    <a:pt x="301296" y="79907"/>
                    <a:pt x="301296" y="92707"/>
                  </a:cubicBezTo>
                  <a:lnTo>
                    <a:pt x="301296" y="115883"/>
                  </a:lnTo>
                  <a:cubicBezTo>
                    <a:pt x="301296" y="128683"/>
                    <a:pt x="290920" y="139060"/>
                    <a:pt x="278120" y="139060"/>
                  </a:cubicBezTo>
                  <a:lnTo>
                    <a:pt x="92707" y="139060"/>
                  </a:lnTo>
                  <a:cubicBezTo>
                    <a:pt x="79907" y="139060"/>
                    <a:pt x="69530" y="128683"/>
                    <a:pt x="69530" y="115883"/>
                  </a:cubicBezTo>
                  <a:lnTo>
                    <a:pt x="69530" y="92707"/>
                  </a:lnTo>
                  <a:cubicBezTo>
                    <a:pt x="69530" y="79907"/>
                    <a:pt x="79907" y="69530"/>
                    <a:pt x="92707" y="69530"/>
                  </a:cubicBezTo>
                  <a:close/>
                  <a:moveTo>
                    <a:pt x="463533" y="359238"/>
                  </a:moveTo>
                  <a:cubicBezTo>
                    <a:pt x="463533" y="288836"/>
                    <a:pt x="406462" y="231766"/>
                    <a:pt x="336061" y="231766"/>
                  </a:cubicBezTo>
                  <a:cubicBezTo>
                    <a:pt x="265660" y="231766"/>
                    <a:pt x="208590" y="288836"/>
                    <a:pt x="208590" y="359238"/>
                  </a:cubicBezTo>
                  <a:cubicBezTo>
                    <a:pt x="208590" y="429639"/>
                    <a:pt x="265660" y="486709"/>
                    <a:pt x="336061" y="486709"/>
                  </a:cubicBezTo>
                  <a:cubicBezTo>
                    <a:pt x="406462" y="486709"/>
                    <a:pt x="463533" y="429639"/>
                    <a:pt x="463533" y="359238"/>
                  </a:cubicBezTo>
                  <a:close/>
                  <a:moveTo>
                    <a:pt x="347649" y="370826"/>
                  </a:moveTo>
                  <a:lnTo>
                    <a:pt x="347673" y="428837"/>
                  </a:lnTo>
                  <a:cubicBezTo>
                    <a:pt x="347673" y="435236"/>
                    <a:pt x="342483" y="440425"/>
                    <a:pt x="336084" y="440425"/>
                  </a:cubicBezTo>
                  <a:cubicBezTo>
                    <a:pt x="329685" y="440425"/>
                    <a:pt x="324496" y="435236"/>
                    <a:pt x="324496" y="428837"/>
                  </a:cubicBezTo>
                  <a:lnTo>
                    <a:pt x="324496" y="370826"/>
                  </a:lnTo>
                  <a:lnTo>
                    <a:pt x="266439" y="370826"/>
                  </a:lnTo>
                  <a:cubicBezTo>
                    <a:pt x="260039" y="370826"/>
                    <a:pt x="254850" y="365637"/>
                    <a:pt x="254850" y="359238"/>
                  </a:cubicBezTo>
                  <a:cubicBezTo>
                    <a:pt x="254850" y="352839"/>
                    <a:pt x="260039" y="347649"/>
                    <a:pt x="266439" y="347649"/>
                  </a:cubicBezTo>
                  <a:lnTo>
                    <a:pt x="324473" y="347649"/>
                  </a:lnTo>
                  <a:lnTo>
                    <a:pt x="324473" y="289708"/>
                  </a:lnTo>
                  <a:cubicBezTo>
                    <a:pt x="324473" y="283309"/>
                    <a:pt x="329662" y="278120"/>
                    <a:pt x="336061" y="278120"/>
                  </a:cubicBezTo>
                  <a:cubicBezTo>
                    <a:pt x="342460" y="278120"/>
                    <a:pt x="347649" y="283309"/>
                    <a:pt x="347649" y="289708"/>
                  </a:cubicBezTo>
                  <a:lnTo>
                    <a:pt x="347649" y="347649"/>
                  </a:lnTo>
                  <a:lnTo>
                    <a:pt x="405660" y="347649"/>
                  </a:lnTo>
                  <a:cubicBezTo>
                    <a:pt x="412060" y="347649"/>
                    <a:pt x="417249" y="352839"/>
                    <a:pt x="417249" y="359238"/>
                  </a:cubicBezTo>
                  <a:cubicBezTo>
                    <a:pt x="417249" y="365637"/>
                    <a:pt x="412060" y="370826"/>
                    <a:pt x="405660" y="370826"/>
                  </a:cubicBezTo>
                  <a:lnTo>
                    <a:pt x="347673" y="3708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71910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</p:grpSp>
      <p:sp>
        <p:nvSpPr>
          <p:cNvPr id="15" name="Graphic 18">
            <a:extLst>
              <a:ext uri="{FF2B5EF4-FFF2-40B4-BE49-F238E27FC236}">
                <a16:creationId xmlns:a16="http://schemas.microsoft.com/office/drawing/2014/main" id="{7670CA6A-600F-A713-B6A2-189B822DD041}"/>
              </a:ext>
            </a:extLst>
          </p:cNvPr>
          <p:cNvSpPr/>
          <p:nvPr/>
        </p:nvSpPr>
        <p:spPr>
          <a:xfrm>
            <a:off x="2643351" y="2580846"/>
            <a:ext cx="463532" cy="463300"/>
          </a:xfrm>
          <a:custGeom>
            <a:avLst/>
            <a:gdLst>
              <a:gd name="connsiteX0" fmla="*/ 188658 w 463532"/>
              <a:gd name="connsiteY0" fmla="*/ 0 h 463300"/>
              <a:gd name="connsiteX1" fmla="*/ 214384 w 463532"/>
              <a:gd name="connsiteY1" fmla="*/ 32702 h 463300"/>
              <a:gd name="connsiteX2" fmla="*/ 214384 w 463532"/>
              <a:gd name="connsiteY2" fmla="*/ 133127 h 463300"/>
              <a:gd name="connsiteX3" fmla="*/ 193641 w 463532"/>
              <a:gd name="connsiteY3" fmla="*/ 133127 h 463300"/>
              <a:gd name="connsiteX4" fmla="*/ 133288 w 463532"/>
              <a:gd name="connsiteY4" fmla="*/ 107538 h 463300"/>
              <a:gd name="connsiteX5" fmla="*/ 107699 w 463532"/>
              <a:gd name="connsiteY5" fmla="*/ 167891 h 463300"/>
              <a:gd name="connsiteX6" fmla="*/ 168053 w 463532"/>
              <a:gd name="connsiteY6" fmla="*/ 193478 h 463300"/>
              <a:gd name="connsiteX7" fmla="*/ 193641 w 463532"/>
              <a:gd name="connsiteY7" fmla="*/ 167891 h 463300"/>
              <a:gd name="connsiteX8" fmla="*/ 214384 w 463532"/>
              <a:gd name="connsiteY8" fmla="*/ 167891 h 463300"/>
              <a:gd name="connsiteX9" fmla="*/ 214384 w 463532"/>
              <a:gd name="connsiteY9" fmla="*/ 420470 h 463300"/>
              <a:gd name="connsiteX10" fmla="*/ 196236 w 463532"/>
              <a:gd name="connsiteY10" fmla="*/ 454308 h 463300"/>
              <a:gd name="connsiteX11" fmla="*/ 160081 w 463532"/>
              <a:gd name="connsiteY11" fmla="*/ 463301 h 463300"/>
              <a:gd name="connsiteX12" fmla="*/ 82300 w 463532"/>
              <a:gd name="connsiteY12" fmla="*/ 424642 h 463300"/>
              <a:gd name="connsiteX13" fmla="*/ 58660 w 463532"/>
              <a:gd name="connsiteY13" fmla="*/ 375114 h 463300"/>
              <a:gd name="connsiteX14" fmla="*/ 29249 w 463532"/>
              <a:gd name="connsiteY14" fmla="*/ 359122 h 463300"/>
              <a:gd name="connsiteX15" fmla="*/ 0 w 463532"/>
              <a:gd name="connsiteY15" fmla="*/ 288781 h 463300"/>
              <a:gd name="connsiteX16" fmla="*/ 4404 w 463532"/>
              <a:gd name="connsiteY16" fmla="*/ 243216 h 463300"/>
              <a:gd name="connsiteX17" fmla="*/ 101977 w 463532"/>
              <a:gd name="connsiteY17" fmla="*/ 243216 h 463300"/>
              <a:gd name="connsiteX18" fmla="*/ 132918 w 463532"/>
              <a:gd name="connsiteY18" fmla="*/ 269892 h 463300"/>
              <a:gd name="connsiteX19" fmla="*/ 107805 w 463532"/>
              <a:gd name="connsiteY19" fmla="*/ 330445 h 463300"/>
              <a:gd name="connsiteX20" fmla="*/ 168358 w 463532"/>
              <a:gd name="connsiteY20" fmla="*/ 355557 h 463300"/>
              <a:gd name="connsiteX21" fmla="*/ 193472 w 463532"/>
              <a:gd name="connsiteY21" fmla="*/ 295004 h 463300"/>
              <a:gd name="connsiteX22" fmla="*/ 167845 w 463532"/>
              <a:gd name="connsiteY22" fmla="*/ 269683 h 463300"/>
              <a:gd name="connsiteX23" fmla="*/ 101977 w 463532"/>
              <a:gd name="connsiteY23" fmla="*/ 208451 h 463300"/>
              <a:gd name="connsiteX24" fmla="*/ 24104 w 463532"/>
              <a:gd name="connsiteY24" fmla="*/ 208451 h 463300"/>
              <a:gd name="connsiteX25" fmla="*/ 35576 w 463532"/>
              <a:gd name="connsiteY25" fmla="*/ 201451 h 463300"/>
              <a:gd name="connsiteX26" fmla="*/ 31451 w 463532"/>
              <a:gd name="connsiteY26" fmla="*/ 175331 h 463300"/>
              <a:gd name="connsiteX27" fmla="*/ 38288 w 463532"/>
              <a:gd name="connsiteY27" fmla="*/ 124783 h 463300"/>
              <a:gd name="connsiteX28" fmla="*/ 62345 w 463532"/>
              <a:gd name="connsiteY28" fmla="*/ 83668 h 463300"/>
              <a:gd name="connsiteX29" fmla="*/ 87747 w 463532"/>
              <a:gd name="connsiteY29" fmla="*/ 70526 h 463300"/>
              <a:gd name="connsiteX30" fmla="*/ 119105 w 463532"/>
              <a:gd name="connsiteY30" fmla="*/ 23316 h 463300"/>
              <a:gd name="connsiteX31" fmla="*/ 188635 w 463532"/>
              <a:gd name="connsiteY31" fmla="*/ 0 h 463300"/>
              <a:gd name="connsiteX32" fmla="*/ 249149 w 463532"/>
              <a:gd name="connsiteY32" fmla="*/ 347510 h 463300"/>
              <a:gd name="connsiteX33" fmla="*/ 287390 w 463532"/>
              <a:gd name="connsiteY33" fmla="*/ 347510 h 463300"/>
              <a:gd name="connsiteX34" fmla="*/ 353444 w 463532"/>
              <a:gd name="connsiteY34" fmla="*/ 281457 h 463300"/>
              <a:gd name="connsiteX35" fmla="*/ 353444 w 463532"/>
              <a:gd name="connsiteY35" fmla="*/ 239855 h 463300"/>
              <a:gd name="connsiteX36" fmla="*/ 379031 w 463532"/>
              <a:gd name="connsiteY36" fmla="*/ 179502 h 463300"/>
              <a:gd name="connsiteX37" fmla="*/ 318679 w 463532"/>
              <a:gd name="connsiteY37" fmla="*/ 153914 h 463300"/>
              <a:gd name="connsiteX38" fmla="*/ 293092 w 463532"/>
              <a:gd name="connsiteY38" fmla="*/ 214266 h 463300"/>
              <a:gd name="connsiteX39" fmla="*/ 318679 w 463532"/>
              <a:gd name="connsiteY39" fmla="*/ 239855 h 463300"/>
              <a:gd name="connsiteX40" fmla="*/ 318679 w 463532"/>
              <a:gd name="connsiteY40" fmla="*/ 281457 h 463300"/>
              <a:gd name="connsiteX41" fmla="*/ 287390 w 463532"/>
              <a:gd name="connsiteY41" fmla="*/ 312745 h 463300"/>
              <a:gd name="connsiteX42" fmla="*/ 249149 w 463532"/>
              <a:gd name="connsiteY42" fmla="*/ 312745 h 463300"/>
              <a:gd name="connsiteX43" fmla="*/ 249149 w 463532"/>
              <a:gd name="connsiteY43" fmla="*/ 32702 h 463300"/>
              <a:gd name="connsiteX44" fmla="*/ 274875 w 463532"/>
              <a:gd name="connsiteY44" fmla="*/ 0 h 463300"/>
              <a:gd name="connsiteX45" fmla="*/ 344428 w 463532"/>
              <a:gd name="connsiteY45" fmla="*/ 23316 h 463300"/>
              <a:gd name="connsiteX46" fmla="*/ 375786 w 463532"/>
              <a:gd name="connsiteY46" fmla="*/ 70526 h 463300"/>
              <a:gd name="connsiteX47" fmla="*/ 401187 w 463532"/>
              <a:gd name="connsiteY47" fmla="*/ 83668 h 463300"/>
              <a:gd name="connsiteX48" fmla="*/ 425245 w 463532"/>
              <a:gd name="connsiteY48" fmla="*/ 124783 h 463300"/>
              <a:gd name="connsiteX49" fmla="*/ 432082 w 463532"/>
              <a:gd name="connsiteY49" fmla="*/ 175331 h 463300"/>
              <a:gd name="connsiteX50" fmla="*/ 427956 w 463532"/>
              <a:gd name="connsiteY50" fmla="*/ 201451 h 463300"/>
              <a:gd name="connsiteX51" fmla="*/ 429486 w 463532"/>
              <a:gd name="connsiteY51" fmla="*/ 202147 h 463300"/>
              <a:gd name="connsiteX52" fmla="*/ 450206 w 463532"/>
              <a:gd name="connsiteY52" fmla="*/ 220920 h 463300"/>
              <a:gd name="connsiteX53" fmla="*/ 463533 w 463532"/>
              <a:gd name="connsiteY53" fmla="*/ 288781 h 463300"/>
              <a:gd name="connsiteX54" fmla="*/ 434284 w 463532"/>
              <a:gd name="connsiteY54" fmla="*/ 359122 h 463300"/>
              <a:gd name="connsiteX55" fmla="*/ 404849 w 463532"/>
              <a:gd name="connsiteY55" fmla="*/ 375114 h 463300"/>
              <a:gd name="connsiteX56" fmla="*/ 381232 w 463532"/>
              <a:gd name="connsiteY56" fmla="*/ 424642 h 463300"/>
              <a:gd name="connsiteX57" fmla="*/ 303428 w 463532"/>
              <a:gd name="connsiteY57" fmla="*/ 463301 h 463300"/>
              <a:gd name="connsiteX58" fmla="*/ 267273 w 463532"/>
              <a:gd name="connsiteY58" fmla="*/ 454331 h 463300"/>
              <a:gd name="connsiteX59" fmla="*/ 249149 w 463532"/>
              <a:gd name="connsiteY59" fmla="*/ 420470 h 463300"/>
              <a:gd name="connsiteX60" fmla="*/ 249149 w 463532"/>
              <a:gd name="connsiteY60" fmla="*/ 347510 h 463300"/>
              <a:gd name="connsiteX61" fmla="*/ 139060 w 463532"/>
              <a:gd name="connsiteY61" fmla="*/ 150509 h 463300"/>
              <a:gd name="connsiteX62" fmla="*/ 150648 w 463532"/>
              <a:gd name="connsiteY62" fmla="*/ 138921 h 463300"/>
              <a:gd name="connsiteX63" fmla="*/ 162236 w 463532"/>
              <a:gd name="connsiteY63" fmla="*/ 150509 h 463300"/>
              <a:gd name="connsiteX64" fmla="*/ 150648 w 463532"/>
              <a:gd name="connsiteY64" fmla="*/ 162097 h 463300"/>
              <a:gd name="connsiteX65" fmla="*/ 139060 w 463532"/>
              <a:gd name="connsiteY65" fmla="*/ 150509 h 463300"/>
              <a:gd name="connsiteX66" fmla="*/ 150648 w 463532"/>
              <a:gd name="connsiteY66" fmla="*/ 301157 h 463300"/>
              <a:gd name="connsiteX67" fmla="*/ 139060 w 463532"/>
              <a:gd name="connsiteY67" fmla="*/ 312745 h 463300"/>
              <a:gd name="connsiteX68" fmla="*/ 150648 w 463532"/>
              <a:gd name="connsiteY68" fmla="*/ 324334 h 463300"/>
              <a:gd name="connsiteX69" fmla="*/ 162236 w 463532"/>
              <a:gd name="connsiteY69" fmla="*/ 312745 h 463300"/>
              <a:gd name="connsiteX70" fmla="*/ 150648 w 463532"/>
              <a:gd name="connsiteY70" fmla="*/ 301157 h 463300"/>
              <a:gd name="connsiteX71" fmla="*/ 324473 w 463532"/>
              <a:gd name="connsiteY71" fmla="*/ 196862 h 463300"/>
              <a:gd name="connsiteX72" fmla="*/ 336061 w 463532"/>
              <a:gd name="connsiteY72" fmla="*/ 208451 h 463300"/>
              <a:gd name="connsiteX73" fmla="*/ 347649 w 463532"/>
              <a:gd name="connsiteY73" fmla="*/ 196862 h 463300"/>
              <a:gd name="connsiteX74" fmla="*/ 336061 w 463532"/>
              <a:gd name="connsiteY74" fmla="*/ 185274 h 463300"/>
              <a:gd name="connsiteX75" fmla="*/ 324473 w 463532"/>
              <a:gd name="connsiteY75" fmla="*/ 196862 h 46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63532" h="463300">
                <a:moveTo>
                  <a:pt x="188658" y="0"/>
                </a:moveTo>
                <a:cubicBezTo>
                  <a:pt x="205044" y="0"/>
                  <a:pt x="214384" y="16316"/>
                  <a:pt x="214384" y="32702"/>
                </a:cubicBezTo>
                <a:lnTo>
                  <a:pt x="214384" y="133127"/>
                </a:lnTo>
                <a:lnTo>
                  <a:pt x="193641" y="133127"/>
                </a:lnTo>
                <a:cubicBezTo>
                  <a:pt x="184041" y="109395"/>
                  <a:pt x="157020" y="97938"/>
                  <a:pt x="133288" y="107538"/>
                </a:cubicBezTo>
                <a:cubicBezTo>
                  <a:pt x="109556" y="117138"/>
                  <a:pt x="98099" y="144160"/>
                  <a:pt x="107699" y="167891"/>
                </a:cubicBezTo>
                <a:cubicBezTo>
                  <a:pt x="117299" y="191624"/>
                  <a:pt x="144321" y="203081"/>
                  <a:pt x="168053" y="193478"/>
                </a:cubicBezTo>
                <a:cubicBezTo>
                  <a:pt x="179696" y="188769"/>
                  <a:pt x="188931" y="179535"/>
                  <a:pt x="193641" y="167891"/>
                </a:cubicBezTo>
                <a:lnTo>
                  <a:pt x="214384" y="167891"/>
                </a:lnTo>
                <a:lnTo>
                  <a:pt x="214384" y="420470"/>
                </a:lnTo>
                <a:cubicBezTo>
                  <a:pt x="214384" y="434284"/>
                  <a:pt x="208543" y="448027"/>
                  <a:pt x="196236" y="454308"/>
                </a:cubicBezTo>
                <a:cubicBezTo>
                  <a:pt x="185077" y="460153"/>
                  <a:pt x="172678" y="463238"/>
                  <a:pt x="160081" y="463301"/>
                </a:cubicBezTo>
                <a:cubicBezTo>
                  <a:pt x="125084" y="463301"/>
                  <a:pt x="99057" y="445594"/>
                  <a:pt x="82300" y="424642"/>
                </a:cubicBezTo>
                <a:cubicBezTo>
                  <a:pt x="70695" y="410185"/>
                  <a:pt x="62603" y="393229"/>
                  <a:pt x="58660" y="375114"/>
                </a:cubicBezTo>
                <a:cubicBezTo>
                  <a:pt x="47837" y="371920"/>
                  <a:pt x="37813" y="366469"/>
                  <a:pt x="29249" y="359122"/>
                </a:cubicBezTo>
                <a:cubicBezTo>
                  <a:pt x="12793" y="344961"/>
                  <a:pt x="0" y="322248"/>
                  <a:pt x="0" y="288781"/>
                </a:cubicBezTo>
                <a:cubicBezTo>
                  <a:pt x="0" y="271282"/>
                  <a:pt x="1252" y="256032"/>
                  <a:pt x="4404" y="243216"/>
                </a:cubicBezTo>
                <a:lnTo>
                  <a:pt x="101977" y="243216"/>
                </a:lnTo>
                <a:cubicBezTo>
                  <a:pt x="117691" y="243216"/>
                  <a:pt x="130716" y="254804"/>
                  <a:pt x="132918" y="269892"/>
                </a:cubicBezTo>
                <a:cubicBezTo>
                  <a:pt x="109262" y="279679"/>
                  <a:pt x="98019" y="306789"/>
                  <a:pt x="107805" y="330445"/>
                </a:cubicBezTo>
                <a:cubicBezTo>
                  <a:pt x="117592" y="354099"/>
                  <a:pt x="144702" y="365342"/>
                  <a:pt x="168358" y="355557"/>
                </a:cubicBezTo>
                <a:cubicBezTo>
                  <a:pt x="192014" y="345770"/>
                  <a:pt x="203257" y="318660"/>
                  <a:pt x="193472" y="295004"/>
                </a:cubicBezTo>
                <a:cubicBezTo>
                  <a:pt x="188693" y="283455"/>
                  <a:pt x="179452" y="274323"/>
                  <a:pt x="167845" y="269683"/>
                </a:cubicBezTo>
                <a:cubicBezTo>
                  <a:pt x="165320" y="235169"/>
                  <a:pt x="136584" y="208455"/>
                  <a:pt x="101977" y="208451"/>
                </a:cubicBezTo>
                <a:lnTo>
                  <a:pt x="24104" y="208451"/>
                </a:lnTo>
                <a:cubicBezTo>
                  <a:pt x="27574" y="205581"/>
                  <a:pt x="31438" y="203224"/>
                  <a:pt x="35576" y="201451"/>
                </a:cubicBezTo>
                <a:cubicBezTo>
                  <a:pt x="33187" y="192936"/>
                  <a:pt x="31803" y="184169"/>
                  <a:pt x="31451" y="175331"/>
                </a:cubicBezTo>
                <a:cubicBezTo>
                  <a:pt x="30686" y="158296"/>
                  <a:pt x="33235" y="140566"/>
                  <a:pt x="38288" y="124783"/>
                </a:cubicBezTo>
                <a:cubicBezTo>
                  <a:pt x="43294" y="109255"/>
                  <a:pt x="51220" y="94120"/>
                  <a:pt x="62345" y="83668"/>
                </a:cubicBezTo>
                <a:cubicBezTo>
                  <a:pt x="69324" y="76868"/>
                  <a:pt x="78165" y="72294"/>
                  <a:pt x="87747" y="70526"/>
                </a:cubicBezTo>
                <a:cubicBezTo>
                  <a:pt x="92359" y="51058"/>
                  <a:pt x="104109" y="34974"/>
                  <a:pt x="119105" y="23316"/>
                </a:cubicBezTo>
                <a:cubicBezTo>
                  <a:pt x="138364" y="8297"/>
                  <a:pt x="163604" y="0"/>
                  <a:pt x="188635" y="0"/>
                </a:cubicBezTo>
                <a:close/>
                <a:moveTo>
                  <a:pt x="249149" y="347510"/>
                </a:moveTo>
                <a:lnTo>
                  <a:pt x="287390" y="347510"/>
                </a:lnTo>
                <a:cubicBezTo>
                  <a:pt x="323870" y="347510"/>
                  <a:pt x="353444" y="317937"/>
                  <a:pt x="353444" y="281457"/>
                </a:cubicBezTo>
                <a:lnTo>
                  <a:pt x="353444" y="239855"/>
                </a:lnTo>
                <a:cubicBezTo>
                  <a:pt x="377176" y="230255"/>
                  <a:pt x="388633" y="203234"/>
                  <a:pt x="379031" y="179502"/>
                </a:cubicBezTo>
                <a:cubicBezTo>
                  <a:pt x="369431" y="155770"/>
                  <a:pt x="342411" y="144314"/>
                  <a:pt x="318679" y="153914"/>
                </a:cubicBezTo>
                <a:cubicBezTo>
                  <a:pt x="294946" y="163514"/>
                  <a:pt x="283490" y="190535"/>
                  <a:pt x="293092" y="214266"/>
                </a:cubicBezTo>
                <a:cubicBezTo>
                  <a:pt x="297801" y="225912"/>
                  <a:pt x="307035" y="235145"/>
                  <a:pt x="318679" y="239855"/>
                </a:cubicBezTo>
                <a:lnTo>
                  <a:pt x="318679" y="281457"/>
                </a:lnTo>
                <a:cubicBezTo>
                  <a:pt x="318679" y="298737"/>
                  <a:pt x="304671" y="312745"/>
                  <a:pt x="287390" y="312745"/>
                </a:cubicBezTo>
                <a:lnTo>
                  <a:pt x="249149" y="312745"/>
                </a:lnTo>
                <a:lnTo>
                  <a:pt x="249149" y="32702"/>
                </a:lnTo>
                <a:cubicBezTo>
                  <a:pt x="249149" y="16316"/>
                  <a:pt x="258489" y="0"/>
                  <a:pt x="274875" y="0"/>
                </a:cubicBezTo>
                <a:cubicBezTo>
                  <a:pt x="299952" y="0"/>
                  <a:pt x="325168" y="8297"/>
                  <a:pt x="344428" y="23316"/>
                </a:cubicBezTo>
                <a:cubicBezTo>
                  <a:pt x="359423" y="34974"/>
                  <a:pt x="371174" y="51081"/>
                  <a:pt x="375786" y="70526"/>
                </a:cubicBezTo>
                <a:cubicBezTo>
                  <a:pt x="385520" y="72149"/>
                  <a:pt x="394188" y="77109"/>
                  <a:pt x="401187" y="83668"/>
                </a:cubicBezTo>
                <a:cubicBezTo>
                  <a:pt x="412312" y="94120"/>
                  <a:pt x="420239" y="109231"/>
                  <a:pt x="425245" y="124783"/>
                </a:cubicBezTo>
                <a:cubicBezTo>
                  <a:pt x="430297" y="140566"/>
                  <a:pt x="432847" y="158296"/>
                  <a:pt x="432082" y="175331"/>
                </a:cubicBezTo>
                <a:cubicBezTo>
                  <a:pt x="431688" y="184046"/>
                  <a:pt x="430413" y="192945"/>
                  <a:pt x="427956" y="201451"/>
                </a:cubicBezTo>
                <a:lnTo>
                  <a:pt x="429486" y="202147"/>
                </a:lnTo>
                <a:cubicBezTo>
                  <a:pt x="438061" y="206179"/>
                  <a:pt x="445014" y="212506"/>
                  <a:pt x="450206" y="220920"/>
                </a:cubicBezTo>
                <a:cubicBezTo>
                  <a:pt x="460056" y="236796"/>
                  <a:pt x="463533" y="259648"/>
                  <a:pt x="463533" y="288781"/>
                </a:cubicBezTo>
                <a:cubicBezTo>
                  <a:pt x="463533" y="322271"/>
                  <a:pt x="450739" y="345007"/>
                  <a:pt x="434284" y="359122"/>
                </a:cubicBezTo>
                <a:cubicBezTo>
                  <a:pt x="425713" y="366473"/>
                  <a:pt x="415680" y="371922"/>
                  <a:pt x="404849" y="375114"/>
                </a:cubicBezTo>
                <a:cubicBezTo>
                  <a:pt x="400912" y="393226"/>
                  <a:pt x="392828" y="410180"/>
                  <a:pt x="381232" y="424642"/>
                </a:cubicBezTo>
                <a:cubicBezTo>
                  <a:pt x="364476" y="445594"/>
                  <a:pt x="338448" y="463301"/>
                  <a:pt x="303428" y="463301"/>
                </a:cubicBezTo>
                <a:cubicBezTo>
                  <a:pt x="290832" y="463245"/>
                  <a:pt x="278435" y="460170"/>
                  <a:pt x="267273" y="454331"/>
                </a:cubicBezTo>
                <a:cubicBezTo>
                  <a:pt x="254989" y="448027"/>
                  <a:pt x="249149" y="434284"/>
                  <a:pt x="249149" y="420470"/>
                </a:cubicBezTo>
                <a:lnTo>
                  <a:pt x="249149" y="347510"/>
                </a:lnTo>
                <a:close/>
                <a:moveTo>
                  <a:pt x="139060" y="150509"/>
                </a:moveTo>
                <a:cubicBezTo>
                  <a:pt x="139060" y="144109"/>
                  <a:pt x="144248" y="138921"/>
                  <a:pt x="150648" y="138921"/>
                </a:cubicBezTo>
                <a:cubicBezTo>
                  <a:pt x="157048" y="138921"/>
                  <a:pt x="162236" y="144109"/>
                  <a:pt x="162236" y="150509"/>
                </a:cubicBezTo>
                <a:cubicBezTo>
                  <a:pt x="162236" y="156909"/>
                  <a:pt x="157048" y="162097"/>
                  <a:pt x="150648" y="162097"/>
                </a:cubicBezTo>
                <a:cubicBezTo>
                  <a:pt x="144248" y="162097"/>
                  <a:pt x="139060" y="156909"/>
                  <a:pt x="139060" y="150509"/>
                </a:cubicBezTo>
                <a:close/>
                <a:moveTo>
                  <a:pt x="150648" y="301157"/>
                </a:moveTo>
                <a:cubicBezTo>
                  <a:pt x="144248" y="301157"/>
                  <a:pt x="139060" y="306346"/>
                  <a:pt x="139060" y="312745"/>
                </a:cubicBezTo>
                <a:cubicBezTo>
                  <a:pt x="139060" y="319144"/>
                  <a:pt x="144248" y="324334"/>
                  <a:pt x="150648" y="324334"/>
                </a:cubicBezTo>
                <a:cubicBezTo>
                  <a:pt x="157048" y="324334"/>
                  <a:pt x="162236" y="319144"/>
                  <a:pt x="162236" y="312745"/>
                </a:cubicBezTo>
                <a:cubicBezTo>
                  <a:pt x="162236" y="306346"/>
                  <a:pt x="157048" y="301157"/>
                  <a:pt x="150648" y="301157"/>
                </a:cubicBezTo>
                <a:close/>
                <a:moveTo>
                  <a:pt x="324473" y="196862"/>
                </a:moveTo>
                <a:cubicBezTo>
                  <a:pt x="324473" y="203261"/>
                  <a:pt x="329662" y="208451"/>
                  <a:pt x="336061" y="208451"/>
                </a:cubicBezTo>
                <a:cubicBezTo>
                  <a:pt x="342460" y="208451"/>
                  <a:pt x="347649" y="203261"/>
                  <a:pt x="347649" y="196862"/>
                </a:cubicBezTo>
                <a:cubicBezTo>
                  <a:pt x="347649" y="190463"/>
                  <a:pt x="342460" y="185274"/>
                  <a:pt x="336061" y="185274"/>
                </a:cubicBezTo>
                <a:cubicBezTo>
                  <a:pt x="329662" y="185274"/>
                  <a:pt x="324473" y="190463"/>
                  <a:pt x="324473" y="196862"/>
                </a:cubicBez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752B1C-DAE3-2AE7-66EE-BD8789CC735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28787" y="4008909"/>
            <a:ext cx="3631038" cy="0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9C07C7-0DB1-FCC9-322E-3AF2D7A2F6EE}"/>
              </a:ext>
            </a:extLst>
          </p:cNvPr>
          <p:cNvSpPr txBox="1"/>
          <p:nvPr/>
        </p:nvSpPr>
        <p:spPr>
          <a:xfrm>
            <a:off x="1236947" y="5448937"/>
            <a:ext cx="3291840" cy="252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/>
              <a:t>💵 </a:t>
            </a:r>
            <a:r>
              <a:rPr lang="en-US"/>
              <a:t>Alto </a:t>
            </a:r>
            <a:r>
              <a:rPr lang="en-US" err="1"/>
              <a:t>costo</a:t>
            </a:r>
            <a:r>
              <a:rPr lang="en-US"/>
              <a:t>, </a:t>
            </a:r>
            <a:r>
              <a:rPr lang="en-US" err="1"/>
              <a:t>tiempo</a:t>
            </a:r>
            <a:r>
              <a:rPr lang="en-US"/>
              <a:t> </a:t>
            </a:r>
            <a:r>
              <a:rPr lang="en-US" sz="1800"/>
              <a:t>🕰️</a:t>
            </a:r>
          </a:p>
        </p:txBody>
      </p:sp>
    </p:spTree>
    <p:extLst>
      <p:ext uri="{BB962C8B-B14F-4D97-AF65-F5344CB8AC3E}">
        <p14:creationId xmlns:p14="http://schemas.microsoft.com/office/powerpoint/2010/main" val="309458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2.96296E-6 L -2.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1.11111E-6 L -2.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4.44444E-6 L -2.5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/>
      <p:bldP spid="8" grpId="1"/>
      <p:bldP spid="15" grpId="0" animBg="1"/>
      <p:bldP spid="15" grpId="1" animBg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F285C-E65B-A2CE-3CB3-1A2CBFAAD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9E22-C67F-95AF-3793-1EB43E97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práctica</a:t>
            </a:r>
            <a:endParaRPr lang="es-MX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D50EB7-B24E-2BE6-4162-F9610373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44" y="1915202"/>
            <a:ext cx="5115573" cy="2390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5021F-FF5C-F861-DBCF-C6E85B51FC8E}"/>
              </a:ext>
            </a:extLst>
          </p:cNvPr>
          <p:cNvSpPr txBox="1"/>
          <p:nvPr/>
        </p:nvSpPr>
        <p:spPr>
          <a:xfrm>
            <a:off x="6818798" y="1519772"/>
            <a:ext cx="493986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GitHub Copilot (RAG </a:t>
            </a:r>
            <a:r>
              <a:rPr lang="en-US" sz="2000" err="1"/>
              <a:t>en</a:t>
            </a:r>
            <a:r>
              <a:rPr lang="en-US" sz="2000"/>
              <a:t> VS Code workspace)</a:t>
            </a:r>
          </a:p>
        </p:txBody>
      </p:sp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F1A424E3-D592-97E9-ADB7-CB189370F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" y="2114005"/>
            <a:ext cx="5395537" cy="1965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21EC82-A364-BFBA-F6D1-2B3B6F3422D4}"/>
              </a:ext>
            </a:extLst>
          </p:cNvPr>
          <p:cNvSpPr txBox="1"/>
          <p:nvPr/>
        </p:nvSpPr>
        <p:spPr>
          <a:xfrm>
            <a:off x="1074376" y="1653253"/>
            <a:ext cx="41016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Teams Copilot (RAG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tus</a:t>
            </a:r>
            <a:r>
              <a:rPr lang="en-US" sz="2000"/>
              <a:t> chats)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3301A24-0C4D-2C40-A316-C48424016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4"/>
          <a:stretch/>
        </p:blipFill>
        <p:spPr>
          <a:xfrm>
            <a:off x="3354048" y="5108507"/>
            <a:ext cx="6753791" cy="165823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2F79D1A-4DD1-7C11-08EF-48C1CF4FB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" b="75436"/>
          <a:stretch/>
        </p:blipFill>
        <p:spPr>
          <a:xfrm>
            <a:off x="3354048" y="4481256"/>
            <a:ext cx="6753791" cy="627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AF1389-9FD7-46AE-F478-C36DAFFC43E9}"/>
              </a:ext>
            </a:extLst>
          </p:cNvPr>
          <p:cNvSpPr txBox="1"/>
          <p:nvPr/>
        </p:nvSpPr>
        <p:spPr>
          <a:xfrm>
            <a:off x="1241496" y="5105352"/>
            <a:ext cx="20085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/>
              <a:t>Bing Copilot </a:t>
            </a:r>
          </a:p>
          <a:p>
            <a:pPr algn="r"/>
            <a:r>
              <a:rPr lang="en-US" sz="2000"/>
              <a:t>(RAG </a:t>
            </a:r>
            <a:r>
              <a:rPr lang="en-US" sz="2000" err="1"/>
              <a:t>en</a:t>
            </a:r>
            <a:r>
              <a:rPr lang="en-US" sz="2000"/>
              <a:t> la web)</a:t>
            </a:r>
          </a:p>
        </p:txBody>
      </p:sp>
    </p:spTree>
    <p:extLst>
      <p:ext uri="{BB962C8B-B14F-4D97-AF65-F5344CB8AC3E}">
        <p14:creationId xmlns:p14="http://schemas.microsoft.com/office/powerpoint/2010/main" val="81511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51">
    <a:dk1>
      <a:srgbClr val="000000"/>
    </a:dk1>
    <a:lt1>
      <a:srgbClr val="FFFFFF"/>
    </a:lt1>
    <a:dk2>
      <a:srgbClr val="463668"/>
    </a:dk2>
    <a:lt2>
      <a:srgbClr val="E8E6DF"/>
    </a:lt2>
    <a:accent1>
      <a:srgbClr val="463668"/>
    </a:accent1>
    <a:accent2>
      <a:srgbClr val="D59ED7"/>
    </a:accent2>
    <a:accent3>
      <a:srgbClr val="C03BC4"/>
    </a:accent3>
    <a:accent4>
      <a:srgbClr val="8C8279"/>
    </a:accent4>
    <a:accent5>
      <a:srgbClr val="FFA38B"/>
    </a:accent5>
    <a:accent6>
      <a:srgbClr val="D7D2CB"/>
    </a:accent6>
    <a:hlink>
      <a:srgbClr val="C03BC4"/>
    </a:hlink>
    <a:folHlink>
      <a:srgbClr val="C03BC4"/>
    </a:folHlink>
  </a:clrScheme>
  <a:fontScheme name="Microsoft 2019 Brand Templates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496da845-320a-4090-a8c1-9d38d24895f3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5212CE279FA4ABCCDA2B633FB6206" ma:contentTypeVersion="22" ma:contentTypeDescription="Create a new document." ma:contentTypeScope="" ma:versionID="5c614c6a2b8e432a489ab58dd60b093c">
  <xsd:schema xmlns:xsd="http://www.w3.org/2001/XMLSchema" xmlns:xs="http://www.w3.org/2001/XMLSchema" xmlns:p="http://schemas.microsoft.com/office/2006/metadata/properties" xmlns:ns1="http://schemas.microsoft.com/sharepoint/v3" xmlns:ns2="496da845-320a-4090-a8c1-9d38d24895f3" xmlns:ns3="4d763a3d-abd4-45ac-ad35-6c0fa32d5be4" xmlns:ns4="230e9df3-be65-4c73-a93b-d1236ebd677e" targetNamespace="http://schemas.microsoft.com/office/2006/metadata/properties" ma:root="true" ma:fieldsID="c75430972807c9b17b3372b288c97f51" ns1:_="" ns2:_="" ns3:_="" ns4:_="">
    <xsd:import namespace="http://schemas.microsoft.com/sharepoint/v3"/>
    <xsd:import namespace="496da845-320a-4090-a8c1-9d38d24895f3"/>
    <xsd:import namespace="4d763a3d-abd4-45ac-ad35-6c0fa32d5be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da845-320a-4090-a8c1-9d38d2489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63a3d-abd4-45ac-ad35-6c0fa32d5b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08b2348f-f765-4931-8bdb-b9dbd5a01948}" ma:internalName="TaxCatchAll" ma:showField="CatchAllData" ma:web="4d763a3d-abd4-45ac-ad35-6c0fa32d5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1DF992-14FB-44BD-BA98-2A2A3EEEF3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962B6F-0DDB-4D05-9FBE-C8BAA0B88545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sharepoint/v3"/>
    <ds:schemaRef ds:uri="496da845-320a-4090-a8c1-9d38d24895f3"/>
    <ds:schemaRef ds:uri="4d763a3d-abd4-45ac-ad35-6c0fa32d5be4"/>
    <ds:schemaRef ds:uri="http://schemas.microsoft.com/office/infopath/2007/PartnerControls"/>
    <ds:schemaRef ds:uri="230e9df3-be65-4c73-a93b-d1236ebd677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816C7A-8FD0-4B2B-85CC-07EFD66D3B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96da845-320a-4090-a8c1-9d38d24895f3"/>
    <ds:schemaRef ds:uri="4d763a3d-abd4-45ac-ad35-6c0fa32d5be4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3518</Words>
  <Application>Microsoft Office PowerPoint</Application>
  <PresentationFormat>Widescreen</PresentationFormat>
  <Paragraphs>541</Paragraphs>
  <Slides>40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1_Office Theme</vt:lpstr>
      <vt:lpstr>PowerPoint Presentation</vt:lpstr>
      <vt:lpstr>PowerPoint Presentation</vt:lpstr>
      <vt:lpstr>Python + IA</vt:lpstr>
      <vt:lpstr>Hoy cubriremos...</vt:lpstr>
      <vt:lpstr>¿Quieres seguir paso a paso?</vt:lpstr>
      <vt:lpstr>¿Por qué RAG?</vt:lpstr>
      <vt:lpstr>Las limitaciones de los LLMs</vt:lpstr>
      <vt:lpstr>Integrando conocimiento de dominio</vt:lpstr>
      <vt:lpstr>RAG en práctica</vt:lpstr>
      <vt:lpstr>RAG 101</vt:lpstr>
      <vt:lpstr>RAG: Retrieval Augmented Generation</vt:lpstr>
      <vt:lpstr>RAG con OpenAI Python SDK</vt:lpstr>
      <vt:lpstr>RAG con soporte para multiturn</vt:lpstr>
      <vt:lpstr>RAG con soporte multiturn (Codígo)</vt:lpstr>
      <vt:lpstr>RAG con multiturn + query reescritura (rewriting)</vt:lpstr>
      <vt:lpstr>RAG con multiturn + query rewriting (Code)</vt:lpstr>
      <vt:lpstr>Ingesta de documentos RAG</vt:lpstr>
      <vt:lpstr>¿Por qué necesitamos dividir los documentos?</vt:lpstr>
      <vt:lpstr>Tamaño óptimo de fragmento de documento</vt:lpstr>
      <vt:lpstr>RAG document ingestion (Code)</vt:lpstr>
      <vt:lpstr>Simple RAG flow on documents (Code)</vt:lpstr>
      <vt:lpstr>La búsqueda híbrida funciona mejor</vt:lpstr>
      <vt:lpstr>Flujo de recuperación híbrida</vt:lpstr>
      <vt:lpstr>RAG con recuperación híbrida (Code)</vt:lpstr>
      <vt:lpstr>Tipos de fuentes de datos RAG</vt:lpstr>
      <vt:lpstr>RAG con PostgreSQL</vt:lpstr>
      <vt:lpstr>RAG con PostgreSQL in Python</vt:lpstr>
      <vt:lpstr>Open source template: RAG con PostgreSQL</vt:lpstr>
      <vt:lpstr>RAG con postgres: flow con query rewriting</vt:lpstr>
      <vt:lpstr>RAG con PostgreSQL: App architectura</vt:lpstr>
      <vt:lpstr>RAG con Azure AI Search</vt:lpstr>
      <vt:lpstr>RAG con documents y Azure AI Search</vt:lpstr>
      <vt:lpstr>Open source template: RAG con AI Search</vt:lpstr>
      <vt:lpstr>RAG con AI Search: flow con query rewriting</vt:lpstr>
      <vt:lpstr>RAG con AI Search: Ingesta de datos</vt:lpstr>
      <vt:lpstr>RAG con AI Search: app arquitectura</vt:lpstr>
      <vt:lpstr>Formas de construir aplicaciones RAG</vt:lpstr>
      <vt:lpstr>Servicios para crear una app RAG</vt:lpstr>
      <vt:lpstr>Charlas acerca de RAG</vt:lpstr>
      <vt:lpstr>Próximos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Abril Ureña</dc:creator>
  <cp:lastModifiedBy>Gwyneth Peña-Siguenza</cp:lastModifiedBy>
  <cp:revision>100</cp:revision>
  <dcterms:created xsi:type="dcterms:W3CDTF">2025-02-24T19:33:09Z</dcterms:created>
  <dcterms:modified xsi:type="dcterms:W3CDTF">2025-10-09T14:41:33Z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0x010100C8F5212CE279FA4ABCCDA2B633FB6206</vt:lpwstr>
  </property>
  <property fmtid="{D5CDD505-2E9C-101B-9397-08002B2CF9AE}" pid="3" name="MediaServiceImageTags">
    <vt:lpwstr/>
  </property>
</Properties>
</file>